
<file path=[Content_Types].xml><?xml version="1.0" encoding="utf-8"?>
<Types xmlns="http://schemas.openxmlformats.org/package/2006/content-types">
  <Default Extension="xml" ContentType="application/xml"/>
  <Default Extension="wmf" ContentType="image/x-wmf"/>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3"/>
  </p:notesMasterIdLst>
  <p:handoutMasterIdLst>
    <p:handoutMasterId r:id="rId4"/>
  </p:handoutMasterIdLst>
  <p:sldIdLst>
    <p:sldId id="288" r:id="rId2"/>
  </p:sldIdLst>
  <p:sldSz cx="17967325" cy="35999738"/>
  <p:notesSz cx="6858000" cy="9144000"/>
  <p:defaultTextStyle>
    <a:defPPr>
      <a:defRPr lang="en-US"/>
    </a:defPPr>
    <a:lvl1pPr marL="0" algn="l" defTabSz="3174280" rtl="0" eaLnBrk="1" latinLnBrk="0" hangingPunct="1">
      <a:defRPr sz="6300" kern="1200">
        <a:solidFill>
          <a:schemeClr val="tx1"/>
        </a:solidFill>
        <a:latin typeface="+mn-lt"/>
        <a:ea typeface="+mn-ea"/>
        <a:cs typeface="+mn-cs"/>
      </a:defRPr>
    </a:lvl1pPr>
    <a:lvl2pPr marL="1587141" algn="l" defTabSz="3174280" rtl="0" eaLnBrk="1" latinLnBrk="0" hangingPunct="1">
      <a:defRPr sz="6300" kern="1200">
        <a:solidFill>
          <a:schemeClr val="tx1"/>
        </a:solidFill>
        <a:latin typeface="+mn-lt"/>
        <a:ea typeface="+mn-ea"/>
        <a:cs typeface="+mn-cs"/>
      </a:defRPr>
    </a:lvl2pPr>
    <a:lvl3pPr marL="3174280" algn="l" defTabSz="3174280" rtl="0" eaLnBrk="1" latinLnBrk="0" hangingPunct="1">
      <a:defRPr sz="6300" kern="1200">
        <a:solidFill>
          <a:schemeClr val="tx1"/>
        </a:solidFill>
        <a:latin typeface="+mn-lt"/>
        <a:ea typeface="+mn-ea"/>
        <a:cs typeface="+mn-cs"/>
      </a:defRPr>
    </a:lvl3pPr>
    <a:lvl4pPr marL="4761419" algn="l" defTabSz="3174280" rtl="0" eaLnBrk="1" latinLnBrk="0" hangingPunct="1">
      <a:defRPr sz="6300" kern="1200">
        <a:solidFill>
          <a:schemeClr val="tx1"/>
        </a:solidFill>
        <a:latin typeface="+mn-lt"/>
        <a:ea typeface="+mn-ea"/>
        <a:cs typeface="+mn-cs"/>
      </a:defRPr>
    </a:lvl4pPr>
    <a:lvl5pPr marL="6348559" algn="l" defTabSz="3174280" rtl="0" eaLnBrk="1" latinLnBrk="0" hangingPunct="1">
      <a:defRPr sz="6300" kern="1200">
        <a:solidFill>
          <a:schemeClr val="tx1"/>
        </a:solidFill>
        <a:latin typeface="+mn-lt"/>
        <a:ea typeface="+mn-ea"/>
        <a:cs typeface="+mn-cs"/>
      </a:defRPr>
    </a:lvl5pPr>
    <a:lvl6pPr marL="7935700" algn="l" defTabSz="3174280" rtl="0" eaLnBrk="1" latinLnBrk="0" hangingPunct="1">
      <a:defRPr sz="6300" kern="1200">
        <a:solidFill>
          <a:schemeClr val="tx1"/>
        </a:solidFill>
        <a:latin typeface="+mn-lt"/>
        <a:ea typeface="+mn-ea"/>
        <a:cs typeface="+mn-cs"/>
      </a:defRPr>
    </a:lvl6pPr>
    <a:lvl7pPr marL="9522841" algn="l" defTabSz="3174280" rtl="0" eaLnBrk="1" latinLnBrk="0" hangingPunct="1">
      <a:defRPr sz="6300" kern="1200">
        <a:solidFill>
          <a:schemeClr val="tx1"/>
        </a:solidFill>
        <a:latin typeface="+mn-lt"/>
        <a:ea typeface="+mn-ea"/>
        <a:cs typeface="+mn-cs"/>
      </a:defRPr>
    </a:lvl7pPr>
    <a:lvl8pPr marL="11109980" algn="l" defTabSz="3174280" rtl="0" eaLnBrk="1" latinLnBrk="0" hangingPunct="1">
      <a:defRPr sz="6300" kern="1200">
        <a:solidFill>
          <a:schemeClr val="tx1"/>
        </a:solidFill>
        <a:latin typeface="+mn-lt"/>
        <a:ea typeface="+mn-ea"/>
        <a:cs typeface="+mn-cs"/>
      </a:defRPr>
    </a:lvl8pPr>
    <a:lvl9pPr marL="12697121" algn="l" defTabSz="3174280" rtl="0" eaLnBrk="1" latinLnBrk="0" hangingPunct="1">
      <a:defRPr sz="63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8">
          <p15:clr>
            <a:srgbClr val="A4A3A4"/>
          </p15:clr>
        </p15:guide>
        <p15:guide id="2" orient="horz" pos="315">
          <p15:clr>
            <a:srgbClr val="A4A3A4"/>
          </p15:clr>
        </p15:guide>
        <p15:guide id="3" orient="horz" pos="22047">
          <p15:clr>
            <a:srgbClr val="A4A3A4"/>
          </p15:clr>
        </p15:guide>
        <p15:guide id="4" orient="horz">
          <p15:clr>
            <a:srgbClr val="A4A3A4"/>
          </p15:clr>
        </p15:guide>
        <p15:guide id="5" pos="238">
          <p15:clr>
            <a:srgbClr val="A4A3A4"/>
          </p15:clr>
        </p15:guide>
        <p15:guide id="6" pos="11081">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3F5FA"/>
    <a:srgbClr val="CDD2DE"/>
    <a:srgbClr val="EAEAEA"/>
    <a:srgbClr val="CDD2FA"/>
    <a:srgbClr val="E3E9E5"/>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10658" autoAdjust="0"/>
    <p:restoredTop sz="94701" autoAdjust="0"/>
  </p:normalViewPr>
  <p:slideViewPr>
    <p:cSldViewPr snapToGrid="0" snapToObjects="1" showGuides="1">
      <p:cViewPr>
        <p:scale>
          <a:sx n="94" d="100"/>
          <a:sy n="94" d="100"/>
        </p:scale>
        <p:origin x="-384" y="9440"/>
      </p:cViewPr>
      <p:guideLst>
        <p:guide orient="horz" pos="2888"/>
        <p:guide orient="horz" pos="315"/>
        <p:guide orient="horz" pos="22047"/>
        <p:guide orient="horz"/>
        <p:guide pos="238"/>
        <p:guide pos="1108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73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commentAuthors" Target="commentAuthors.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4/29/15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24061611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3.jpg>
</file>

<file path=ppt/media/image2.png>
</file>

<file path=ppt/media/image3.png>
</file>

<file path=ppt/media/image4.png>
</file>

<file path=ppt/media/image5.wmf>
</file>

<file path=ppt/media/image6.wmf>
</file>

<file path=ppt/media/image7.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4/29/15</a:t>
            </a:fld>
            <a:endParaRPr lang="en-US" dirty="0"/>
          </a:p>
        </p:txBody>
      </p:sp>
      <p:sp>
        <p:nvSpPr>
          <p:cNvPr id="4" name="Slide Image Placeholder 3"/>
          <p:cNvSpPr>
            <a:spLocks noGrp="1" noRot="1" noChangeAspect="1"/>
          </p:cNvSpPr>
          <p:nvPr>
            <p:ph type="sldImg" idx="2"/>
          </p:nvPr>
        </p:nvSpPr>
        <p:spPr>
          <a:xfrm>
            <a:off x="2573338" y="685800"/>
            <a:ext cx="17113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1769238274"/>
      </p:ext>
    </p:extLst>
  </p:cSld>
  <p:clrMap bg1="lt1" tx1="dk1" bg2="lt2" tx2="dk2" accent1="accent1" accent2="accent2" accent3="accent3" accent4="accent4" accent5="accent5" accent6="accent6" hlink="hlink" folHlink="folHlink"/>
  <p:notesStyle>
    <a:lvl1pPr marL="0" algn="l" defTabSz="3174280" rtl="0" eaLnBrk="1" latinLnBrk="0" hangingPunct="1">
      <a:defRPr sz="4200" kern="1200">
        <a:solidFill>
          <a:schemeClr val="tx1"/>
        </a:solidFill>
        <a:latin typeface="+mn-lt"/>
        <a:ea typeface="+mn-ea"/>
        <a:cs typeface="+mn-cs"/>
      </a:defRPr>
    </a:lvl1pPr>
    <a:lvl2pPr marL="1587141" algn="l" defTabSz="3174280" rtl="0" eaLnBrk="1" latinLnBrk="0" hangingPunct="1">
      <a:defRPr sz="4200" kern="1200">
        <a:solidFill>
          <a:schemeClr val="tx1"/>
        </a:solidFill>
        <a:latin typeface="+mn-lt"/>
        <a:ea typeface="+mn-ea"/>
        <a:cs typeface="+mn-cs"/>
      </a:defRPr>
    </a:lvl2pPr>
    <a:lvl3pPr marL="3174280" algn="l" defTabSz="3174280" rtl="0" eaLnBrk="1" latinLnBrk="0" hangingPunct="1">
      <a:defRPr sz="4200" kern="1200">
        <a:solidFill>
          <a:schemeClr val="tx1"/>
        </a:solidFill>
        <a:latin typeface="+mn-lt"/>
        <a:ea typeface="+mn-ea"/>
        <a:cs typeface="+mn-cs"/>
      </a:defRPr>
    </a:lvl3pPr>
    <a:lvl4pPr marL="4761419" algn="l" defTabSz="3174280" rtl="0" eaLnBrk="1" latinLnBrk="0" hangingPunct="1">
      <a:defRPr sz="4200" kern="1200">
        <a:solidFill>
          <a:schemeClr val="tx1"/>
        </a:solidFill>
        <a:latin typeface="+mn-lt"/>
        <a:ea typeface="+mn-ea"/>
        <a:cs typeface="+mn-cs"/>
      </a:defRPr>
    </a:lvl4pPr>
    <a:lvl5pPr marL="6348559" algn="l" defTabSz="3174280" rtl="0" eaLnBrk="1" latinLnBrk="0" hangingPunct="1">
      <a:defRPr sz="4200" kern="1200">
        <a:solidFill>
          <a:schemeClr val="tx1"/>
        </a:solidFill>
        <a:latin typeface="+mn-lt"/>
        <a:ea typeface="+mn-ea"/>
        <a:cs typeface="+mn-cs"/>
      </a:defRPr>
    </a:lvl5pPr>
    <a:lvl6pPr marL="7935700" algn="l" defTabSz="3174280" rtl="0" eaLnBrk="1" latinLnBrk="0" hangingPunct="1">
      <a:defRPr sz="4200" kern="1200">
        <a:solidFill>
          <a:schemeClr val="tx1"/>
        </a:solidFill>
        <a:latin typeface="+mn-lt"/>
        <a:ea typeface="+mn-ea"/>
        <a:cs typeface="+mn-cs"/>
      </a:defRPr>
    </a:lvl6pPr>
    <a:lvl7pPr marL="9522841" algn="l" defTabSz="3174280" rtl="0" eaLnBrk="1" latinLnBrk="0" hangingPunct="1">
      <a:defRPr sz="4200" kern="1200">
        <a:solidFill>
          <a:schemeClr val="tx1"/>
        </a:solidFill>
        <a:latin typeface="+mn-lt"/>
        <a:ea typeface="+mn-ea"/>
        <a:cs typeface="+mn-cs"/>
      </a:defRPr>
    </a:lvl7pPr>
    <a:lvl8pPr marL="11109980" algn="l" defTabSz="3174280" rtl="0" eaLnBrk="1" latinLnBrk="0" hangingPunct="1">
      <a:defRPr sz="4200" kern="1200">
        <a:solidFill>
          <a:schemeClr val="tx1"/>
        </a:solidFill>
        <a:latin typeface="+mn-lt"/>
        <a:ea typeface="+mn-ea"/>
        <a:cs typeface="+mn-cs"/>
      </a:defRPr>
    </a:lvl8pPr>
    <a:lvl9pPr marL="12697121" algn="l" defTabSz="3174280" rtl="0" eaLnBrk="1" latinLnBrk="0" hangingPunct="1">
      <a:defRPr sz="4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1445194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70140" y="5171790"/>
            <a:ext cx="8486068" cy="641662"/>
          </a:xfrm>
          <a:prstGeom prst="rect">
            <a:avLst/>
          </a:prstGeom>
        </p:spPr>
        <p:txBody>
          <a:bodyPr wrap="square" lIns="165328" tIns="165328" rIns="165328" bIns="165328">
            <a:spAutoFit/>
          </a:bodyPr>
          <a:lstStyle>
            <a:lvl1pPr marL="0" indent="0">
              <a:buNone/>
              <a:defRPr sz="2000">
                <a:latin typeface="Trebuchet MS" pitchFamily="34" charset="0"/>
              </a:defRPr>
            </a:lvl1pPr>
            <a:lvl2pPr marL="1074626" indent="-413318">
              <a:defRPr sz="1800">
                <a:latin typeface="Trebuchet MS" pitchFamily="34" charset="0"/>
              </a:defRPr>
            </a:lvl2pPr>
            <a:lvl3pPr marL="1487944" indent="-413318">
              <a:defRPr sz="1800">
                <a:latin typeface="Trebuchet MS" pitchFamily="34" charset="0"/>
              </a:defRPr>
            </a:lvl3pPr>
            <a:lvl4pPr marL="1942593" indent="-454650">
              <a:defRPr sz="1800">
                <a:latin typeface="Trebuchet MS" pitchFamily="34" charset="0"/>
              </a:defRPr>
            </a:lvl4pPr>
            <a:lvl5pPr marL="2273248" indent="-330654">
              <a:defRPr sz="1800">
                <a:latin typeface="Trebuchet MS" pitchFamily="34" charset="0"/>
              </a:defRPr>
            </a:lvl5pPr>
          </a:lstStyle>
          <a:p>
            <a:pPr lvl="0"/>
            <a:r>
              <a:rPr lang="en-US" dirty="0" smtClean="0"/>
              <a:t>Type in or paste your text here</a:t>
            </a:r>
            <a:endParaRPr lang="en-US" dirty="0"/>
          </a:p>
        </p:txBody>
      </p:sp>
      <p:sp>
        <p:nvSpPr>
          <p:cNvPr id="6" name="Text Placeholder 5"/>
          <p:cNvSpPr>
            <a:spLocks noGrp="1"/>
          </p:cNvSpPr>
          <p:nvPr>
            <p:ph type="body" sz="quarter" idx="11" hasCustomPrompt="1"/>
          </p:nvPr>
        </p:nvSpPr>
        <p:spPr>
          <a:xfrm>
            <a:off x="377571" y="4588423"/>
            <a:ext cx="8479370" cy="579830"/>
          </a:xfrm>
          <a:prstGeom prst="rect">
            <a:avLst/>
          </a:prstGeom>
          <a:noFill/>
        </p:spPr>
        <p:txBody>
          <a:bodyPr wrap="square" lIns="66131" tIns="66131" rIns="66131" bIns="66131" anchor="ctr" anchorCtr="0">
            <a:spAutoFit/>
          </a:bodyPr>
          <a:lstStyle>
            <a:lvl1pPr marL="0" indent="0" algn="ctr">
              <a:buNone/>
              <a:defRPr sz="2900" b="1" u="sng" baseline="0">
                <a:solidFill>
                  <a:schemeClr val="accent5">
                    <a:lumMod val="50000"/>
                  </a:schemeClr>
                </a:solidFill>
              </a:defRPr>
            </a:lvl1pPr>
          </a:lstStyle>
          <a:p>
            <a:pPr lvl="0"/>
            <a:r>
              <a:rPr lang="en-US" dirty="0" smtClean="0"/>
              <a:t>(click to edit) INTRODUCTION or ABSTRACT</a:t>
            </a:r>
            <a:endParaRPr lang="en-US" dirty="0"/>
          </a:p>
        </p:txBody>
      </p:sp>
      <p:sp>
        <p:nvSpPr>
          <p:cNvPr id="20" name="Text Placeholder 5"/>
          <p:cNvSpPr>
            <a:spLocks noGrp="1"/>
          </p:cNvSpPr>
          <p:nvPr>
            <p:ph type="body" sz="quarter" idx="20" hasCustomPrompt="1"/>
          </p:nvPr>
        </p:nvSpPr>
        <p:spPr>
          <a:xfrm>
            <a:off x="377570" y="15542881"/>
            <a:ext cx="8481442" cy="579830"/>
          </a:xfrm>
          <a:prstGeom prst="rect">
            <a:avLst/>
          </a:prstGeom>
          <a:noFill/>
        </p:spPr>
        <p:txBody>
          <a:bodyPr wrap="square" lIns="66131" tIns="66131" rIns="66131" bIns="66131" anchor="ctr" anchorCtr="0">
            <a:spAutoFit/>
          </a:bodyPr>
          <a:lstStyle>
            <a:lvl1pPr marL="0" indent="0" algn="ctr">
              <a:buNone/>
              <a:defRPr sz="2900" b="1" u="sng" baseline="0">
                <a:solidFill>
                  <a:schemeClr val="accent5">
                    <a:lumMod val="50000"/>
                  </a:schemeClr>
                </a:solidFill>
              </a:defRPr>
            </a:lvl1pPr>
          </a:lstStyle>
          <a:p>
            <a:pPr lvl="0"/>
            <a:r>
              <a:rPr lang="en-US" dirty="0" smtClean="0"/>
              <a:t>(click to edit)  OBJECTIVES</a:t>
            </a:r>
            <a:endParaRPr lang="en-US" dirty="0"/>
          </a:p>
        </p:txBody>
      </p:sp>
      <p:sp>
        <p:nvSpPr>
          <p:cNvPr id="25" name="Text Placeholder 5"/>
          <p:cNvSpPr>
            <a:spLocks noGrp="1"/>
          </p:cNvSpPr>
          <p:nvPr>
            <p:ph type="body" sz="quarter" idx="25" hasCustomPrompt="1"/>
          </p:nvPr>
        </p:nvSpPr>
        <p:spPr>
          <a:xfrm>
            <a:off x="9110062" y="4588423"/>
            <a:ext cx="8479260" cy="579830"/>
          </a:xfrm>
          <a:prstGeom prst="rect">
            <a:avLst/>
          </a:prstGeom>
          <a:noFill/>
        </p:spPr>
        <p:txBody>
          <a:bodyPr wrap="square" lIns="66131" tIns="66131" rIns="66131" bIns="66131" anchor="ctr" anchorCtr="0">
            <a:spAutoFit/>
          </a:bodyPr>
          <a:lstStyle>
            <a:lvl1pPr marL="0" indent="0" algn="ctr">
              <a:buNone/>
              <a:defRPr sz="2900" b="1" u="sng" baseline="0">
                <a:solidFill>
                  <a:schemeClr val="accent5">
                    <a:lumMod val="50000"/>
                  </a:schemeClr>
                </a:solidFill>
              </a:defRPr>
            </a:lvl1pPr>
          </a:lstStyle>
          <a:p>
            <a:pPr lvl="0"/>
            <a:r>
              <a:rPr lang="en-US" dirty="0" smtClean="0"/>
              <a:t>(click to edit)  CONCLUSIONS</a:t>
            </a:r>
            <a:endParaRPr lang="en-US" dirty="0"/>
          </a:p>
        </p:txBody>
      </p:sp>
      <p:sp>
        <p:nvSpPr>
          <p:cNvPr id="26" name="Text Placeholder 3"/>
          <p:cNvSpPr>
            <a:spLocks noGrp="1"/>
          </p:cNvSpPr>
          <p:nvPr>
            <p:ph type="body" sz="quarter" idx="26" hasCustomPrompt="1"/>
          </p:nvPr>
        </p:nvSpPr>
        <p:spPr>
          <a:xfrm>
            <a:off x="9110062" y="5171790"/>
            <a:ext cx="8479260" cy="641662"/>
          </a:xfrm>
          <a:prstGeom prst="rect">
            <a:avLst/>
          </a:prstGeom>
        </p:spPr>
        <p:txBody>
          <a:bodyPr wrap="square" lIns="165328" tIns="165328" rIns="165328" bIns="165328">
            <a:spAutoFit/>
          </a:bodyPr>
          <a:lstStyle>
            <a:lvl1pPr marL="0" indent="0">
              <a:buNone/>
              <a:defRPr sz="2000">
                <a:latin typeface="Trebuchet MS" pitchFamily="34" charset="0"/>
              </a:defRPr>
            </a:lvl1pPr>
            <a:lvl2pPr marL="1074626" indent="-413318">
              <a:defRPr sz="1800">
                <a:latin typeface="Trebuchet MS" pitchFamily="34" charset="0"/>
              </a:defRPr>
            </a:lvl2pPr>
            <a:lvl3pPr marL="1487944" indent="-413318">
              <a:defRPr sz="1800">
                <a:latin typeface="Trebuchet MS" pitchFamily="34" charset="0"/>
              </a:defRPr>
            </a:lvl3pPr>
            <a:lvl4pPr marL="1942593" indent="-454650">
              <a:defRPr sz="1800">
                <a:latin typeface="Trebuchet MS" pitchFamily="34" charset="0"/>
              </a:defRPr>
            </a:lvl4pPr>
            <a:lvl5pPr marL="2273248" indent="-330654">
              <a:defRPr sz="1800">
                <a:latin typeface="Trebuchet MS" pitchFamily="34" charset="0"/>
              </a:defRPr>
            </a:lvl5pPr>
          </a:lstStyle>
          <a:p>
            <a:pPr lvl="0"/>
            <a:r>
              <a:rPr lang="en-US" dirty="0" smtClean="0"/>
              <a:t>Type in or paste your text here</a:t>
            </a:r>
            <a:endParaRPr lang="en-US" dirty="0"/>
          </a:p>
        </p:txBody>
      </p:sp>
      <p:sp>
        <p:nvSpPr>
          <p:cNvPr id="27" name="Text Placeholder 5"/>
          <p:cNvSpPr>
            <a:spLocks noGrp="1"/>
          </p:cNvSpPr>
          <p:nvPr>
            <p:ph type="body" sz="quarter" idx="27" hasCustomPrompt="1"/>
          </p:nvPr>
        </p:nvSpPr>
        <p:spPr>
          <a:xfrm>
            <a:off x="9111227" y="15552344"/>
            <a:ext cx="8476931" cy="579830"/>
          </a:xfrm>
          <a:prstGeom prst="rect">
            <a:avLst/>
          </a:prstGeom>
          <a:noFill/>
        </p:spPr>
        <p:txBody>
          <a:bodyPr wrap="square" lIns="66131" tIns="66131" rIns="66131" bIns="66131" anchor="ctr" anchorCtr="0">
            <a:spAutoFit/>
          </a:bodyPr>
          <a:lstStyle>
            <a:lvl1pPr marL="0" indent="0" algn="ctr">
              <a:buNone/>
              <a:defRPr sz="2900" b="1" u="sng" baseline="0">
                <a:solidFill>
                  <a:schemeClr val="accent5">
                    <a:lumMod val="50000"/>
                  </a:schemeClr>
                </a:solidFill>
              </a:defRPr>
            </a:lvl1pPr>
          </a:lstStyle>
          <a:p>
            <a:pPr lvl="0"/>
            <a:r>
              <a:rPr lang="en-US" dirty="0" smtClean="0"/>
              <a:t>(click to edit)  REFERENCES</a:t>
            </a:r>
            <a:endParaRPr lang="en-US" dirty="0"/>
          </a:p>
        </p:txBody>
      </p:sp>
      <p:sp>
        <p:nvSpPr>
          <p:cNvPr id="28" name="Text Placeholder 3"/>
          <p:cNvSpPr>
            <a:spLocks noGrp="1"/>
          </p:cNvSpPr>
          <p:nvPr>
            <p:ph type="body" sz="quarter" idx="28" hasCustomPrompt="1"/>
          </p:nvPr>
        </p:nvSpPr>
        <p:spPr>
          <a:xfrm>
            <a:off x="9109602" y="16143328"/>
            <a:ext cx="8480180" cy="641662"/>
          </a:xfrm>
          <a:prstGeom prst="rect">
            <a:avLst/>
          </a:prstGeom>
        </p:spPr>
        <p:txBody>
          <a:bodyPr wrap="square" lIns="165328" tIns="165328" rIns="165328" bIns="165328">
            <a:spAutoFit/>
          </a:bodyPr>
          <a:lstStyle>
            <a:lvl1pPr marL="0" indent="0">
              <a:buNone/>
              <a:defRPr sz="2000">
                <a:latin typeface="Trebuchet MS" pitchFamily="34" charset="0"/>
              </a:defRPr>
            </a:lvl1pPr>
            <a:lvl2pPr marL="1074626" indent="-413318">
              <a:defRPr sz="1800">
                <a:latin typeface="Trebuchet MS" pitchFamily="34" charset="0"/>
              </a:defRPr>
            </a:lvl2pPr>
            <a:lvl3pPr marL="1487944" indent="-413318">
              <a:defRPr sz="1800">
                <a:latin typeface="Trebuchet MS" pitchFamily="34" charset="0"/>
              </a:defRPr>
            </a:lvl3pPr>
            <a:lvl4pPr marL="1942593" indent="-454650">
              <a:defRPr sz="1800">
                <a:latin typeface="Trebuchet MS" pitchFamily="34" charset="0"/>
              </a:defRPr>
            </a:lvl4pPr>
            <a:lvl5pPr marL="2273248" indent="-330654">
              <a:defRPr sz="1800">
                <a:latin typeface="Trebuchet MS" pitchFamily="34" charset="0"/>
              </a:defRPr>
            </a:lvl5pPr>
          </a:lstStyle>
          <a:p>
            <a:pPr lvl="0"/>
            <a:r>
              <a:rPr lang="en-US" dirty="0" smtClean="0"/>
              <a:t>Type in or paste your text here</a:t>
            </a:r>
            <a:endParaRPr lang="en-US" dirty="0"/>
          </a:p>
        </p:txBody>
      </p:sp>
      <p:sp>
        <p:nvSpPr>
          <p:cNvPr id="29" name="Text Placeholder 5"/>
          <p:cNvSpPr>
            <a:spLocks noGrp="1"/>
          </p:cNvSpPr>
          <p:nvPr>
            <p:ph type="body" sz="quarter" idx="29" hasCustomPrompt="1"/>
          </p:nvPr>
        </p:nvSpPr>
        <p:spPr>
          <a:xfrm>
            <a:off x="9113349" y="28083131"/>
            <a:ext cx="8472687" cy="579830"/>
          </a:xfrm>
          <a:prstGeom prst="rect">
            <a:avLst/>
          </a:prstGeom>
          <a:noFill/>
        </p:spPr>
        <p:txBody>
          <a:bodyPr wrap="square" lIns="66131" tIns="66131" rIns="66131" bIns="66131" anchor="ctr" anchorCtr="0">
            <a:spAutoFit/>
          </a:bodyPr>
          <a:lstStyle>
            <a:lvl1pPr marL="0" indent="0" algn="ctr">
              <a:buNone/>
              <a:defRPr sz="2900" b="1" u="sng" baseline="0">
                <a:solidFill>
                  <a:schemeClr val="accent5">
                    <a:lumMod val="50000"/>
                  </a:schemeClr>
                </a:solidFill>
              </a:defRPr>
            </a:lvl1pPr>
          </a:lstStyle>
          <a:p>
            <a:pPr lvl="0"/>
            <a:r>
              <a:rPr lang="en-US" dirty="0" smtClean="0"/>
              <a:t>(click to edit)  ACKNOWLEDGEMENTS or  CONTACT</a:t>
            </a:r>
            <a:endParaRPr lang="en-US" dirty="0"/>
          </a:p>
        </p:txBody>
      </p:sp>
      <p:sp>
        <p:nvSpPr>
          <p:cNvPr id="30" name="Text Placeholder 3"/>
          <p:cNvSpPr>
            <a:spLocks noGrp="1"/>
          </p:cNvSpPr>
          <p:nvPr>
            <p:ph type="body" sz="quarter" idx="30" hasCustomPrompt="1"/>
          </p:nvPr>
        </p:nvSpPr>
        <p:spPr>
          <a:xfrm>
            <a:off x="9111227" y="28767136"/>
            <a:ext cx="8476931" cy="641662"/>
          </a:xfrm>
          <a:prstGeom prst="rect">
            <a:avLst/>
          </a:prstGeom>
        </p:spPr>
        <p:txBody>
          <a:bodyPr wrap="square" lIns="165328" tIns="165328" rIns="165328" bIns="165328">
            <a:spAutoFit/>
          </a:bodyPr>
          <a:lstStyle>
            <a:lvl1pPr marL="0" indent="0">
              <a:buNone/>
              <a:defRPr sz="2000">
                <a:latin typeface="Trebuchet MS" pitchFamily="34" charset="0"/>
              </a:defRPr>
            </a:lvl1pPr>
            <a:lvl2pPr marL="1074626" indent="-413318">
              <a:defRPr sz="1800">
                <a:latin typeface="Trebuchet MS" pitchFamily="34" charset="0"/>
              </a:defRPr>
            </a:lvl2pPr>
            <a:lvl3pPr marL="1487944" indent="-413318">
              <a:defRPr sz="1800">
                <a:latin typeface="Trebuchet MS" pitchFamily="34" charset="0"/>
              </a:defRPr>
            </a:lvl3pPr>
            <a:lvl4pPr marL="1942593" indent="-454650">
              <a:defRPr sz="1800">
                <a:latin typeface="Trebuchet MS" pitchFamily="34" charset="0"/>
              </a:defRPr>
            </a:lvl4pPr>
            <a:lvl5pPr marL="2273248" indent="-330654">
              <a:defRPr sz="1800">
                <a:latin typeface="Trebuchet MS" pitchFamily="34" charset="0"/>
              </a:defRPr>
            </a:lvl5pPr>
          </a:lstStyle>
          <a:p>
            <a:pPr lvl="0"/>
            <a:r>
              <a:rPr lang="en-US" dirty="0" smtClean="0"/>
              <a:t>Type in or paste your text here</a:t>
            </a:r>
            <a:endParaRPr lang="en-US" dirty="0"/>
          </a:p>
        </p:txBody>
      </p:sp>
      <p:sp>
        <p:nvSpPr>
          <p:cNvPr id="60" name="Text Placeholder 3"/>
          <p:cNvSpPr>
            <a:spLocks noGrp="1"/>
          </p:cNvSpPr>
          <p:nvPr>
            <p:ph type="body" sz="quarter" idx="96" hasCustomPrompt="1"/>
          </p:nvPr>
        </p:nvSpPr>
        <p:spPr>
          <a:xfrm>
            <a:off x="370140" y="16135430"/>
            <a:ext cx="8486801" cy="641662"/>
          </a:xfrm>
          <a:prstGeom prst="rect">
            <a:avLst/>
          </a:prstGeom>
        </p:spPr>
        <p:txBody>
          <a:bodyPr wrap="square" lIns="165328" tIns="165328" rIns="165328" bIns="165328">
            <a:spAutoFit/>
          </a:bodyPr>
          <a:lstStyle>
            <a:lvl1pPr marL="0" indent="0">
              <a:buNone/>
              <a:defRPr sz="2000">
                <a:latin typeface="Trebuchet MS" pitchFamily="34" charset="0"/>
              </a:defRPr>
            </a:lvl1pPr>
            <a:lvl2pPr marL="1074626" indent="-413318">
              <a:defRPr sz="1800">
                <a:latin typeface="Trebuchet MS" pitchFamily="34" charset="0"/>
              </a:defRPr>
            </a:lvl2pPr>
            <a:lvl3pPr marL="1487944" indent="-413318">
              <a:defRPr sz="1800">
                <a:latin typeface="Trebuchet MS" pitchFamily="34" charset="0"/>
              </a:defRPr>
            </a:lvl3pPr>
            <a:lvl4pPr marL="1942593" indent="-454650">
              <a:defRPr sz="1800">
                <a:latin typeface="Trebuchet MS" pitchFamily="34" charset="0"/>
              </a:defRPr>
            </a:lvl4pPr>
            <a:lvl5pPr marL="2273248" indent="-330654">
              <a:defRPr sz="1800">
                <a:latin typeface="Trebuchet MS" pitchFamily="34" charset="0"/>
              </a:defRPr>
            </a:lvl5pPr>
          </a:lstStyle>
          <a:p>
            <a:pPr lvl="0"/>
            <a:r>
              <a:rPr lang="en-US" dirty="0" smtClean="0"/>
              <a:t>Type in or paste your text here</a:t>
            </a:r>
            <a:endParaRPr lang="en-US" dirty="0"/>
          </a:p>
        </p:txBody>
      </p:sp>
      <p:sp>
        <p:nvSpPr>
          <p:cNvPr id="76" name="Text Placeholder 76"/>
          <p:cNvSpPr>
            <a:spLocks noGrp="1"/>
          </p:cNvSpPr>
          <p:nvPr>
            <p:ph type="body" sz="quarter" idx="150" hasCustomPrompt="1"/>
          </p:nvPr>
        </p:nvSpPr>
        <p:spPr>
          <a:xfrm>
            <a:off x="2304810" y="2864470"/>
            <a:ext cx="13357704" cy="747410"/>
          </a:xfrm>
          <a:prstGeom prst="rect">
            <a:avLst/>
          </a:prstGeom>
        </p:spPr>
        <p:txBody>
          <a:bodyPr>
            <a:normAutofit/>
          </a:bodyPr>
          <a:lstStyle>
            <a:lvl1pPr marL="0" indent="0" algn="ctr">
              <a:buFontTx/>
              <a:buNone/>
              <a:defRPr sz="44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affiliations</a:t>
            </a:r>
            <a:endParaRPr lang="en-US" dirty="0"/>
          </a:p>
        </p:txBody>
      </p:sp>
      <p:sp>
        <p:nvSpPr>
          <p:cNvPr id="77" name="Text Placeholder 76"/>
          <p:cNvSpPr>
            <a:spLocks noGrp="1"/>
          </p:cNvSpPr>
          <p:nvPr>
            <p:ph type="body" sz="quarter" idx="151" hasCustomPrompt="1"/>
          </p:nvPr>
        </p:nvSpPr>
        <p:spPr>
          <a:xfrm>
            <a:off x="2304810" y="1675750"/>
            <a:ext cx="13357704" cy="1188720"/>
          </a:xfrm>
          <a:prstGeom prst="rect">
            <a:avLst/>
          </a:prstGeom>
        </p:spPr>
        <p:txBody>
          <a:bodyPr anchor="t" anchorCtr="1">
            <a:normAutofit/>
          </a:bodyPr>
          <a:lstStyle>
            <a:lvl1pPr marL="0" indent="0" algn="ctr">
              <a:buFontTx/>
              <a:buNone/>
              <a:defRPr sz="66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authors</a:t>
            </a:r>
            <a:endParaRPr lang="en-US" dirty="0"/>
          </a:p>
        </p:txBody>
      </p:sp>
      <p:sp>
        <p:nvSpPr>
          <p:cNvPr id="79" name="Text Placeholder 76"/>
          <p:cNvSpPr>
            <a:spLocks noGrp="1"/>
          </p:cNvSpPr>
          <p:nvPr>
            <p:ph type="body" sz="quarter" idx="153" hasCustomPrompt="1"/>
          </p:nvPr>
        </p:nvSpPr>
        <p:spPr>
          <a:xfrm>
            <a:off x="2304810" y="228601"/>
            <a:ext cx="13357704" cy="1325880"/>
          </a:xfrm>
          <a:prstGeom prst="rect">
            <a:avLst/>
          </a:prstGeom>
        </p:spPr>
        <p:txBody>
          <a:bodyPr anchor="t" anchorCtr="1">
            <a:normAutofit/>
          </a:bodyPr>
          <a:lstStyle>
            <a:lvl1pPr marL="0" indent="0" algn="ctr">
              <a:buFontTx/>
              <a:buNone/>
              <a:defRPr sz="8800">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smtClean="0"/>
              <a:t>Click here to add title</a:t>
            </a:r>
            <a:endParaRPr lang="en-US" dirty="0"/>
          </a:p>
        </p:txBody>
      </p:sp>
    </p:spTree>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image" Target="../media/image9.wmf"/><Relationship Id="rId12" Type="http://schemas.openxmlformats.org/officeDocument/2006/relationships/hyperlink" Target="http://www.facebook.com/pages/PosterPresentationscom/217914411419?v=app_4949752878&amp;ref=ts" TargetMode="External"/><Relationship Id="rId13" Type="http://schemas.openxmlformats.org/officeDocument/2006/relationships/image" Target="../media/image10.jpeg"/><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wmf"/><Relationship Id="rId8" Type="http://schemas.openxmlformats.org/officeDocument/2006/relationships/image" Target="../media/image6.wmf"/><Relationship Id="rId9" Type="http://schemas.openxmlformats.org/officeDocument/2006/relationships/image" Target="../media/image7.wmf"/><Relationship Id="rId10"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5">
                <a:lumMod val="50000"/>
              </a:schemeClr>
            </a:gs>
            <a:gs pos="50000">
              <a:schemeClr val="accent5">
                <a:lumMod val="60000"/>
                <a:lumOff val="40000"/>
              </a:schemeClr>
            </a:gs>
            <a:gs pos="100000">
              <a:schemeClr val="accent5">
                <a:lumMod val="20000"/>
                <a:lumOff val="80000"/>
              </a:schemeClr>
            </a:gs>
          </a:gsLst>
          <a:lin ang="16200000" scaled="1"/>
          <a:tileRect/>
        </a:gradFill>
        <a:effectLst/>
      </p:bgPr>
    </p:bg>
    <p:spTree>
      <p:nvGrpSpPr>
        <p:cNvPr id="1" name=""/>
        <p:cNvGrpSpPr/>
        <p:nvPr/>
      </p:nvGrpSpPr>
      <p:grpSpPr>
        <a:xfrm>
          <a:off x="0" y="0"/>
          <a:ext cx="0" cy="0"/>
          <a:chOff x="0" y="0"/>
          <a:chExt cx="0" cy="0"/>
        </a:xfrm>
      </p:grpSpPr>
      <p:sp>
        <p:nvSpPr>
          <p:cNvPr id="7" name="Rectangle 36"/>
          <p:cNvSpPr>
            <a:spLocks noChangeArrowheads="1"/>
          </p:cNvSpPr>
          <p:nvPr/>
        </p:nvSpPr>
        <p:spPr bwMode="auto">
          <a:xfrm>
            <a:off x="0" y="0"/>
            <a:ext cx="17967325" cy="3755661"/>
          </a:xfrm>
          <a:prstGeom prst="rect">
            <a:avLst/>
          </a:prstGeom>
          <a:solidFill>
            <a:schemeClr val="accent5">
              <a:lumMod val="75000"/>
            </a:schemeClr>
          </a:solidFill>
          <a:ln w="9525">
            <a:solidFill>
              <a:schemeClr val="tx1"/>
            </a:solidFill>
            <a:miter lim="800000"/>
            <a:headEnd/>
            <a:tailEnd/>
          </a:ln>
          <a:effectLst/>
        </p:spPr>
        <p:txBody>
          <a:bodyPr wrap="none" lIns="66131" tIns="33065" rIns="66131" bIns="33065" anchor="ctr"/>
          <a:lstStyle/>
          <a:p>
            <a:pPr>
              <a:defRPr/>
            </a:pPr>
            <a:endParaRPr lang="en-US" dirty="0"/>
          </a:p>
        </p:txBody>
      </p:sp>
      <p:sp>
        <p:nvSpPr>
          <p:cNvPr id="9" name="Rectangle 9"/>
          <p:cNvSpPr>
            <a:spLocks noChangeArrowheads="1"/>
          </p:cNvSpPr>
          <p:nvPr/>
        </p:nvSpPr>
        <p:spPr bwMode="auto">
          <a:xfrm>
            <a:off x="0" y="3755661"/>
            <a:ext cx="17967325" cy="166665"/>
          </a:xfrm>
          <a:prstGeom prst="rect">
            <a:avLst/>
          </a:prstGeom>
          <a:solidFill>
            <a:schemeClr val="accent5">
              <a:lumMod val="50000"/>
            </a:schemeClr>
          </a:solidFill>
          <a:ln w="152400">
            <a:noFill/>
            <a:miter lim="800000"/>
            <a:headEnd/>
            <a:tailEnd/>
          </a:ln>
          <a:effectLst/>
        </p:spPr>
        <p:txBody>
          <a:bodyPr wrap="none" lIns="66131" tIns="33065" rIns="66131" bIns="33065" anchor="ctr"/>
          <a:lstStyle/>
          <a:p>
            <a:pPr>
              <a:defRPr/>
            </a:pPr>
            <a:endParaRPr lang="en-US" dirty="0"/>
          </a:p>
        </p:txBody>
      </p:sp>
      <p:sp>
        <p:nvSpPr>
          <p:cNvPr id="10" name="Text Box 14"/>
          <p:cNvSpPr txBox="1">
            <a:spLocks noChangeArrowheads="1"/>
          </p:cNvSpPr>
          <p:nvPr/>
        </p:nvSpPr>
        <p:spPr bwMode="auto">
          <a:xfrm>
            <a:off x="1192578" y="35257461"/>
            <a:ext cx="2264995" cy="248227"/>
          </a:xfrm>
          <a:prstGeom prst="rect">
            <a:avLst/>
          </a:prstGeom>
          <a:noFill/>
          <a:ln w="9525">
            <a:noFill/>
            <a:miter lim="800000"/>
            <a:headEnd/>
            <a:tailEnd/>
          </a:ln>
          <a:effectLst/>
        </p:spPr>
        <p:txBody>
          <a:bodyPr wrap="square" lIns="66006" tIns="32997" rIns="66006" bIns="32997">
            <a:spAutoFit/>
          </a:bodyPr>
          <a:lstStyle/>
          <a:p>
            <a:pPr eaLnBrk="0" hangingPunct="0">
              <a:lnSpc>
                <a:spcPct val="65000"/>
              </a:lnSpc>
              <a:spcBef>
                <a:spcPct val="50000"/>
              </a:spcBef>
              <a:defRPr/>
            </a:pPr>
            <a:r>
              <a:rPr lang="en-US" sz="400" b="1" dirty="0" smtClean="0">
                <a:solidFill>
                  <a:schemeClr val="bg1">
                    <a:lumMod val="75000"/>
                  </a:schemeClr>
                </a:solidFill>
                <a:latin typeface="Arial" charset="0"/>
              </a:rPr>
              <a:t>RESEARCH POSTER PRESENTATION </a:t>
            </a:r>
            <a:r>
              <a:rPr lang="en-US" sz="400" b="1" dirty="0">
                <a:solidFill>
                  <a:schemeClr val="bg1">
                    <a:lumMod val="75000"/>
                  </a:schemeClr>
                </a:solidFill>
                <a:latin typeface="Arial" charset="0"/>
              </a:rPr>
              <a:t>DESIGN © </a:t>
            </a:r>
            <a:r>
              <a:rPr lang="en-US" sz="400" b="1" dirty="0" smtClean="0">
                <a:solidFill>
                  <a:schemeClr val="bg1">
                    <a:lumMod val="75000"/>
                  </a:schemeClr>
                </a:solidFill>
                <a:latin typeface="Arial" charset="0"/>
              </a:rPr>
              <a:t>2012</a:t>
            </a:r>
            <a:endParaRPr lang="en-US" sz="400" b="1" dirty="0">
              <a:solidFill>
                <a:schemeClr val="bg1">
                  <a:lumMod val="75000"/>
                </a:schemeClr>
              </a:solidFill>
              <a:latin typeface="Arial" charset="0"/>
            </a:endParaRPr>
          </a:p>
          <a:p>
            <a:pPr eaLnBrk="0" hangingPunct="0">
              <a:lnSpc>
                <a:spcPct val="65000"/>
              </a:lnSpc>
              <a:spcBef>
                <a:spcPct val="50000"/>
              </a:spcBef>
              <a:defRPr/>
            </a:pPr>
            <a:r>
              <a:rPr lang="en-US" sz="800" b="1" dirty="0">
                <a:solidFill>
                  <a:schemeClr val="bg1">
                    <a:lumMod val="75000"/>
                  </a:schemeClr>
                </a:solidFill>
                <a:latin typeface="Arial" charset="0"/>
              </a:rPr>
              <a:t>www.PosterPresentations.com</a:t>
            </a:r>
          </a:p>
        </p:txBody>
      </p:sp>
      <p:sp>
        <p:nvSpPr>
          <p:cNvPr id="21" name="Rounded Rectangle 20"/>
          <p:cNvSpPr/>
          <p:nvPr userDrawn="1"/>
        </p:nvSpPr>
        <p:spPr>
          <a:xfrm>
            <a:off x="377825" y="4528458"/>
            <a:ext cx="8481065" cy="30471156"/>
          </a:xfrm>
          <a:prstGeom prst="roundRect">
            <a:avLst>
              <a:gd name="adj" fmla="val 9229"/>
            </a:avLst>
          </a:prstGeom>
          <a:gradFill flip="none" rotWithShape="1">
            <a:gsLst>
              <a:gs pos="0">
                <a:srgbClr val="CDD2DE"/>
              </a:gs>
              <a:gs pos="0">
                <a:srgbClr val="E3E9E5"/>
              </a:gs>
              <a:gs pos="100000">
                <a:srgbClr val="F3F5FA"/>
              </a:gs>
            </a:gsLst>
            <a:lin ang="16200000" scaled="1"/>
            <a:tileRect/>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388900" rtl="0" eaLnBrk="1" latinLnBrk="0" hangingPunct="1">
              <a:defRPr sz="8600" kern="1200">
                <a:solidFill>
                  <a:schemeClr val="lt1"/>
                </a:solidFill>
                <a:latin typeface="+mn-lt"/>
                <a:ea typeface="+mn-ea"/>
                <a:cs typeface="+mn-cs"/>
              </a:defRPr>
            </a:lvl1pPr>
            <a:lvl2pPr marL="2194451" algn="l" defTabSz="4388900" rtl="0" eaLnBrk="1" latinLnBrk="0" hangingPunct="1">
              <a:defRPr sz="8600" kern="1200">
                <a:solidFill>
                  <a:schemeClr val="lt1"/>
                </a:solidFill>
                <a:latin typeface="+mn-lt"/>
                <a:ea typeface="+mn-ea"/>
                <a:cs typeface="+mn-cs"/>
              </a:defRPr>
            </a:lvl2pPr>
            <a:lvl3pPr marL="4388900" algn="l" defTabSz="4388900" rtl="0" eaLnBrk="1" latinLnBrk="0" hangingPunct="1">
              <a:defRPr sz="8600" kern="1200">
                <a:solidFill>
                  <a:schemeClr val="lt1"/>
                </a:solidFill>
                <a:latin typeface="+mn-lt"/>
                <a:ea typeface="+mn-ea"/>
                <a:cs typeface="+mn-cs"/>
              </a:defRPr>
            </a:lvl3pPr>
            <a:lvl4pPr marL="6583351" algn="l" defTabSz="4388900" rtl="0" eaLnBrk="1" latinLnBrk="0" hangingPunct="1">
              <a:defRPr sz="8600" kern="1200">
                <a:solidFill>
                  <a:schemeClr val="lt1"/>
                </a:solidFill>
                <a:latin typeface="+mn-lt"/>
                <a:ea typeface="+mn-ea"/>
                <a:cs typeface="+mn-cs"/>
              </a:defRPr>
            </a:lvl4pPr>
            <a:lvl5pPr marL="8777801" algn="l" defTabSz="4388900" rtl="0" eaLnBrk="1" latinLnBrk="0" hangingPunct="1">
              <a:defRPr sz="8600" kern="1200">
                <a:solidFill>
                  <a:schemeClr val="lt1"/>
                </a:solidFill>
                <a:latin typeface="+mn-lt"/>
                <a:ea typeface="+mn-ea"/>
                <a:cs typeface="+mn-cs"/>
              </a:defRPr>
            </a:lvl5pPr>
            <a:lvl6pPr marL="10972252" algn="l" defTabSz="4388900" rtl="0" eaLnBrk="1" latinLnBrk="0" hangingPunct="1">
              <a:defRPr sz="8600" kern="1200">
                <a:solidFill>
                  <a:schemeClr val="lt1"/>
                </a:solidFill>
                <a:latin typeface="+mn-lt"/>
                <a:ea typeface="+mn-ea"/>
                <a:cs typeface="+mn-cs"/>
              </a:defRPr>
            </a:lvl6pPr>
            <a:lvl7pPr marL="13166703" algn="l" defTabSz="4388900" rtl="0" eaLnBrk="1" latinLnBrk="0" hangingPunct="1">
              <a:defRPr sz="8600" kern="1200">
                <a:solidFill>
                  <a:schemeClr val="lt1"/>
                </a:solidFill>
                <a:latin typeface="+mn-lt"/>
                <a:ea typeface="+mn-ea"/>
                <a:cs typeface="+mn-cs"/>
              </a:defRPr>
            </a:lvl7pPr>
            <a:lvl8pPr marL="15361152" algn="l" defTabSz="4388900" rtl="0" eaLnBrk="1" latinLnBrk="0" hangingPunct="1">
              <a:defRPr sz="8600" kern="1200">
                <a:solidFill>
                  <a:schemeClr val="lt1"/>
                </a:solidFill>
                <a:latin typeface="+mn-lt"/>
                <a:ea typeface="+mn-ea"/>
                <a:cs typeface="+mn-cs"/>
              </a:defRPr>
            </a:lvl8pPr>
            <a:lvl9pPr marL="17555603" algn="l" defTabSz="4388900" rtl="0" eaLnBrk="1" latinLnBrk="0" hangingPunct="1">
              <a:defRPr sz="8600" kern="1200">
                <a:solidFill>
                  <a:schemeClr val="lt1"/>
                </a:solidFill>
                <a:latin typeface="+mn-lt"/>
                <a:ea typeface="+mn-ea"/>
                <a:cs typeface="+mn-cs"/>
              </a:defRPr>
            </a:lvl9pPr>
          </a:lstStyle>
          <a:p>
            <a:pPr algn="ctr"/>
            <a:endParaRPr lang="en-US"/>
          </a:p>
        </p:txBody>
      </p:sp>
      <p:sp>
        <p:nvSpPr>
          <p:cNvPr id="22" name="Rounded Rectangle 21"/>
          <p:cNvSpPr/>
          <p:nvPr userDrawn="1"/>
        </p:nvSpPr>
        <p:spPr>
          <a:xfrm>
            <a:off x="9108436" y="4528458"/>
            <a:ext cx="8481065" cy="30471156"/>
          </a:xfrm>
          <a:prstGeom prst="roundRect">
            <a:avLst>
              <a:gd name="adj" fmla="val 9229"/>
            </a:avLst>
          </a:prstGeom>
          <a:gradFill flip="none" rotWithShape="1">
            <a:gsLst>
              <a:gs pos="0">
                <a:srgbClr val="CDD2DE"/>
              </a:gs>
              <a:gs pos="0">
                <a:srgbClr val="E3E9E5"/>
              </a:gs>
              <a:gs pos="100000">
                <a:srgbClr val="F3F5FA"/>
              </a:gs>
            </a:gsLst>
            <a:lin ang="16200000" scaled="1"/>
            <a:tileRect/>
          </a:gradFill>
          <a:ln>
            <a:solidFill>
              <a:schemeClr val="accent5">
                <a:lumMod val="50000"/>
                <a:alpha val="5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388900" rtl="0" eaLnBrk="1" latinLnBrk="0" hangingPunct="1">
              <a:defRPr sz="8600" kern="1200">
                <a:solidFill>
                  <a:schemeClr val="lt1"/>
                </a:solidFill>
                <a:latin typeface="+mn-lt"/>
                <a:ea typeface="+mn-ea"/>
                <a:cs typeface="+mn-cs"/>
              </a:defRPr>
            </a:lvl1pPr>
            <a:lvl2pPr marL="2194451" algn="l" defTabSz="4388900" rtl="0" eaLnBrk="1" latinLnBrk="0" hangingPunct="1">
              <a:defRPr sz="8600" kern="1200">
                <a:solidFill>
                  <a:schemeClr val="lt1"/>
                </a:solidFill>
                <a:latin typeface="+mn-lt"/>
                <a:ea typeface="+mn-ea"/>
                <a:cs typeface="+mn-cs"/>
              </a:defRPr>
            </a:lvl2pPr>
            <a:lvl3pPr marL="4388900" algn="l" defTabSz="4388900" rtl="0" eaLnBrk="1" latinLnBrk="0" hangingPunct="1">
              <a:defRPr sz="8600" kern="1200">
                <a:solidFill>
                  <a:schemeClr val="lt1"/>
                </a:solidFill>
                <a:latin typeface="+mn-lt"/>
                <a:ea typeface="+mn-ea"/>
                <a:cs typeface="+mn-cs"/>
              </a:defRPr>
            </a:lvl3pPr>
            <a:lvl4pPr marL="6583351" algn="l" defTabSz="4388900" rtl="0" eaLnBrk="1" latinLnBrk="0" hangingPunct="1">
              <a:defRPr sz="8600" kern="1200">
                <a:solidFill>
                  <a:schemeClr val="lt1"/>
                </a:solidFill>
                <a:latin typeface="+mn-lt"/>
                <a:ea typeface="+mn-ea"/>
                <a:cs typeface="+mn-cs"/>
              </a:defRPr>
            </a:lvl4pPr>
            <a:lvl5pPr marL="8777801" algn="l" defTabSz="4388900" rtl="0" eaLnBrk="1" latinLnBrk="0" hangingPunct="1">
              <a:defRPr sz="8600" kern="1200">
                <a:solidFill>
                  <a:schemeClr val="lt1"/>
                </a:solidFill>
                <a:latin typeface="+mn-lt"/>
                <a:ea typeface="+mn-ea"/>
                <a:cs typeface="+mn-cs"/>
              </a:defRPr>
            </a:lvl5pPr>
            <a:lvl6pPr marL="10972252" algn="l" defTabSz="4388900" rtl="0" eaLnBrk="1" latinLnBrk="0" hangingPunct="1">
              <a:defRPr sz="8600" kern="1200">
                <a:solidFill>
                  <a:schemeClr val="lt1"/>
                </a:solidFill>
                <a:latin typeface="+mn-lt"/>
                <a:ea typeface="+mn-ea"/>
                <a:cs typeface="+mn-cs"/>
              </a:defRPr>
            </a:lvl6pPr>
            <a:lvl7pPr marL="13166703" algn="l" defTabSz="4388900" rtl="0" eaLnBrk="1" latinLnBrk="0" hangingPunct="1">
              <a:defRPr sz="8600" kern="1200">
                <a:solidFill>
                  <a:schemeClr val="lt1"/>
                </a:solidFill>
                <a:latin typeface="+mn-lt"/>
                <a:ea typeface="+mn-ea"/>
                <a:cs typeface="+mn-cs"/>
              </a:defRPr>
            </a:lvl7pPr>
            <a:lvl8pPr marL="15361152" algn="l" defTabSz="4388900" rtl="0" eaLnBrk="1" latinLnBrk="0" hangingPunct="1">
              <a:defRPr sz="8600" kern="1200">
                <a:solidFill>
                  <a:schemeClr val="lt1"/>
                </a:solidFill>
                <a:latin typeface="+mn-lt"/>
                <a:ea typeface="+mn-ea"/>
                <a:cs typeface="+mn-cs"/>
              </a:defRPr>
            </a:lvl8pPr>
            <a:lvl9pPr marL="17555603" algn="l" defTabSz="4388900" rtl="0" eaLnBrk="1" latinLnBrk="0" hangingPunct="1">
              <a:defRPr sz="8600" kern="1200">
                <a:solidFill>
                  <a:schemeClr val="lt1"/>
                </a:solidFill>
                <a:latin typeface="+mn-lt"/>
                <a:ea typeface="+mn-ea"/>
                <a:cs typeface="+mn-cs"/>
              </a:defRPr>
            </a:lvl9pPr>
          </a:lstStyle>
          <a:p>
            <a:pPr algn="ctr"/>
            <a:endParaRPr lang="en-US"/>
          </a:p>
        </p:txBody>
      </p:sp>
      <p:grpSp>
        <p:nvGrpSpPr>
          <p:cNvPr id="24" name="Group 23"/>
          <p:cNvGrpSpPr>
            <a:grpSpLocks noChangeAspect="1"/>
          </p:cNvGrpSpPr>
          <p:nvPr userDrawn="1"/>
        </p:nvGrpSpPr>
        <p:grpSpPr>
          <a:xfrm>
            <a:off x="-6886463" y="2"/>
            <a:ext cx="6608534" cy="35999736"/>
            <a:chOff x="-11220550" y="-1"/>
            <a:chExt cx="11014226" cy="44999674"/>
          </a:xfrm>
        </p:grpSpPr>
        <p:sp>
          <p:nvSpPr>
            <p:cNvPr id="25" name="Rectangle 24"/>
            <p:cNvSpPr/>
            <p:nvPr userDrawn="1"/>
          </p:nvSpPr>
          <p:spPr>
            <a:xfrm>
              <a:off x="-11216137" y="-1"/>
              <a:ext cx="11009813" cy="44999674"/>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lstStyle>
              <a:defPPr>
                <a:defRPr lang="en-US"/>
              </a:defPPr>
              <a:lvl1pPr marL="0" algn="l" defTabSz="2821436" rtl="0" eaLnBrk="1" latinLnBrk="0" hangingPunct="1">
                <a:defRPr sz="5600" kern="1200">
                  <a:solidFill>
                    <a:schemeClr val="lt1"/>
                  </a:solidFill>
                  <a:latin typeface="+mn-lt"/>
                  <a:ea typeface="+mn-ea"/>
                  <a:cs typeface="+mn-cs"/>
                </a:defRPr>
              </a:lvl1pPr>
              <a:lvl2pPr marL="1410719" algn="l" defTabSz="2821436" rtl="0" eaLnBrk="1" latinLnBrk="0" hangingPunct="1">
                <a:defRPr sz="5600" kern="1200">
                  <a:solidFill>
                    <a:schemeClr val="lt1"/>
                  </a:solidFill>
                  <a:latin typeface="+mn-lt"/>
                  <a:ea typeface="+mn-ea"/>
                  <a:cs typeface="+mn-cs"/>
                </a:defRPr>
              </a:lvl2pPr>
              <a:lvl3pPr marL="2821436" algn="l" defTabSz="2821436" rtl="0" eaLnBrk="1" latinLnBrk="0" hangingPunct="1">
                <a:defRPr sz="5600" kern="1200">
                  <a:solidFill>
                    <a:schemeClr val="lt1"/>
                  </a:solidFill>
                  <a:latin typeface="+mn-lt"/>
                  <a:ea typeface="+mn-ea"/>
                  <a:cs typeface="+mn-cs"/>
                </a:defRPr>
              </a:lvl3pPr>
              <a:lvl4pPr marL="4232155" algn="l" defTabSz="2821436" rtl="0" eaLnBrk="1" latinLnBrk="0" hangingPunct="1">
                <a:defRPr sz="5600" kern="1200">
                  <a:solidFill>
                    <a:schemeClr val="lt1"/>
                  </a:solidFill>
                  <a:latin typeface="+mn-lt"/>
                  <a:ea typeface="+mn-ea"/>
                  <a:cs typeface="+mn-cs"/>
                </a:defRPr>
              </a:lvl4pPr>
              <a:lvl5pPr marL="5642872" algn="l" defTabSz="2821436" rtl="0" eaLnBrk="1" latinLnBrk="0" hangingPunct="1">
                <a:defRPr sz="5600" kern="1200">
                  <a:solidFill>
                    <a:schemeClr val="lt1"/>
                  </a:solidFill>
                  <a:latin typeface="+mn-lt"/>
                  <a:ea typeface="+mn-ea"/>
                  <a:cs typeface="+mn-cs"/>
                </a:defRPr>
              </a:lvl5pPr>
              <a:lvl6pPr marL="7053590" algn="l" defTabSz="2821436" rtl="0" eaLnBrk="1" latinLnBrk="0" hangingPunct="1">
                <a:defRPr sz="5600" kern="1200">
                  <a:solidFill>
                    <a:schemeClr val="lt1"/>
                  </a:solidFill>
                  <a:latin typeface="+mn-lt"/>
                  <a:ea typeface="+mn-ea"/>
                  <a:cs typeface="+mn-cs"/>
                </a:defRPr>
              </a:lvl6pPr>
              <a:lvl7pPr marL="8464309" algn="l" defTabSz="2821436" rtl="0" eaLnBrk="1" latinLnBrk="0" hangingPunct="1">
                <a:defRPr sz="5600" kern="1200">
                  <a:solidFill>
                    <a:schemeClr val="lt1"/>
                  </a:solidFill>
                  <a:latin typeface="+mn-lt"/>
                  <a:ea typeface="+mn-ea"/>
                  <a:cs typeface="+mn-cs"/>
                </a:defRPr>
              </a:lvl7pPr>
              <a:lvl8pPr marL="9875027" algn="l" defTabSz="2821436" rtl="0" eaLnBrk="1" latinLnBrk="0" hangingPunct="1">
                <a:defRPr sz="5600" kern="1200">
                  <a:solidFill>
                    <a:schemeClr val="lt1"/>
                  </a:solidFill>
                  <a:latin typeface="+mn-lt"/>
                  <a:ea typeface="+mn-ea"/>
                  <a:cs typeface="+mn-cs"/>
                </a:defRPr>
              </a:lvl8pPr>
              <a:lvl9pPr marL="11285745" algn="l" defTabSz="2821436" rtl="0" eaLnBrk="1" latinLnBrk="0" hangingPunct="1">
                <a:defRPr sz="5600" kern="1200">
                  <a:solidFill>
                    <a:schemeClr val="lt1"/>
                  </a:solidFill>
                  <a:latin typeface="+mn-lt"/>
                  <a:ea typeface="+mn-ea"/>
                  <a:cs typeface="+mn-cs"/>
                </a:defRPr>
              </a:lvl9pPr>
            </a:lstStyle>
            <a:p>
              <a:pPr marL="0" marR="0" indent="0" algn="ctr" defTabSz="1518341" rtl="0" eaLnBrk="1" fontAlgn="auto" latinLnBrk="0" hangingPunct="1">
                <a:lnSpc>
                  <a:spcPct val="100000"/>
                </a:lnSpc>
                <a:spcBef>
                  <a:spcPts val="0"/>
                </a:spcBef>
                <a:spcAft>
                  <a:spcPts val="0"/>
                </a:spcAft>
                <a:buClrTx/>
                <a:buSzTx/>
                <a:buFontTx/>
                <a:buNone/>
                <a:tabLst/>
                <a:defRPr/>
              </a:pPr>
              <a:r>
                <a:rPr lang="en-US" sz="2800" b="1" spc="0" dirty="0" smtClean="0">
                  <a:solidFill>
                    <a:srgbClr val="FF0000"/>
                  </a:solidFill>
                  <a:latin typeface="Trebuchet MS" pitchFamily="34" charset="0"/>
                </a:rPr>
                <a:t>(—THIS SIDEBAR DOES NOT PRINT—)</a:t>
              </a:r>
            </a:p>
            <a:p>
              <a:pPr marL="0" marR="0" indent="0" algn="ctr" defTabSz="1518341" rtl="0" eaLnBrk="1" fontAlgn="auto" latinLnBrk="0" hangingPunct="1">
                <a:lnSpc>
                  <a:spcPct val="100000"/>
                </a:lnSpc>
                <a:spcBef>
                  <a:spcPts val="0"/>
                </a:spcBef>
                <a:spcAft>
                  <a:spcPts val="0"/>
                </a:spcAft>
                <a:buClrTx/>
                <a:buSzTx/>
                <a:buFontTx/>
                <a:buNone/>
                <a:tabLst/>
                <a:defRPr/>
              </a:pPr>
              <a:endParaRPr lang="en-US" sz="2800" b="1" spc="600" dirty="0" smtClean="0">
                <a:solidFill>
                  <a:schemeClr val="bg1"/>
                </a:solidFill>
                <a:latin typeface="Trebuchet MS" pitchFamily="34" charset="0"/>
              </a:endParaRPr>
            </a:p>
            <a:p>
              <a:pPr algn="ctr"/>
              <a:r>
                <a:rPr lang="en-US" sz="3600" b="1" spc="600" dirty="0" smtClean="0">
                  <a:solidFill>
                    <a:schemeClr val="bg1"/>
                  </a:solidFill>
                  <a:latin typeface="Trebuchet MS" pitchFamily="34" charset="0"/>
                </a:rPr>
                <a:t>DESIGN</a:t>
              </a:r>
              <a:r>
                <a:rPr lang="en-US" sz="3600" b="1" spc="600" baseline="0" dirty="0" smtClean="0">
                  <a:solidFill>
                    <a:schemeClr val="bg1"/>
                  </a:solidFill>
                  <a:latin typeface="Trebuchet MS" pitchFamily="34" charset="0"/>
                </a:rPr>
                <a:t> </a:t>
              </a:r>
              <a:r>
                <a:rPr lang="en-US" sz="3600" b="1" spc="600" dirty="0" smtClean="0">
                  <a:solidFill>
                    <a:schemeClr val="bg1"/>
                  </a:solidFill>
                  <a:latin typeface="Trebuchet MS" pitchFamily="34" charset="0"/>
                </a:rPr>
                <a:t>GUIDE</a:t>
              </a:r>
            </a:p>
            <a:p>
              <a:pPr algn="ctr"/>
              <a:r>
                <a:rPr lang="en-US" sz="1200" b="1" dirty="0" smtClean="0">
                  <a:latin typeface="Trebuchet MS" pitchFamily="34" charset="0"/>
                </a:rPr>
                <a:t> </a:t>
              </a:r>
            </a:p>
            <a:p>
              <a:pPr defTabSz="3765639"/>
              <a:r>
                <a:rPr lang="en-US" sz="2400" i="0" dirty="0" smtClean="0">
                  <a:latin typeface="Trebuchet MS" pitchFamily="34" charset="0"/>
                </a:rPr>
                <a:t>This PowerPoint</a:t>
              </a:r>
              <a:r>
                <a:rPr lang="en-US" sz="2400" i="0" baseline="0" dirty="0" smtClean="0">
                  <a:latin typeface="Trebuchet MS" pitchFamily="34" charset="0"/>
                </a:rPr>
                <a:t> </a:t>
              </a:r>
              <a:r>
                <a:rPr lang="en-US" sz="2400" i="0" dirty="0" smtClean="0">
                  <a:latin typeface="Trebuchet MS" pitchFamily="34" charset="0"/>
                </a:rPr>
                <a:t>2007 template produces</a:t>
              </a:r>
              <a:r>
                <a:rPr lang="en-US" sz="2400" i="0" baseline="0" dirty="0" smtClean="0">
                  <a:latin typeface="Trebuchet MS" pitchFamily="34" charset="0"/>
                </a:rPr>
                <a:t> </a:t>
              </a:r>
              <a:r>
                <a:rPr lang="en-US" sz="2400" i="0" dirty="0" smtClean="0">
                  <a:latin typeface="Trebuchet MS" pitchFamily="34" charset="0"/>
                </a:rPr>
                <a:t>a 100cmx200cm presentation poster. </a:t>
              </a:r>
              <a:r>
                <a:rPr lang="en-US" sz="2400" dirty="0" smtClean="0">
                  <a:latin typeface="Trebuchet MS" pitchFamily="34" charset="0"/>
                </a:rPr>
                <a:t>You</a:t>
              </a:r>
              <a:r>
                <a:rPr lang="en-US" sz="2400" baseline="0" dirty="0" smtClean="0">
                  <a:latin typeface="Trebuchet MS" pitchFamily="34" charset="0"/>
                </a:rPr>
                <a:t> can u</a:t>
              </a:r>
              <a:r>
                <a:rPr lang="en-US" sz="2400" dirty="0" smtClean="0">
                  <a:latin typeface="Trebuchet MS" pitchFamily="34" charset="0"/>
                </a:rPr>
                <a:t>se</a:t>
              </a:r>
              <a:r>
                <a:rPr lang="en-US" sz="2400" baseline="0" dirty="0" smtClean="0">
                  <a:latin typeface="Trebuchet MS" pitchFamily="34" charset="0"/>
                </a:rPr>
                <a:t> it to create your research poster and </a:t>
              </a:r>
              <a:r>
                <a:rPr lang="en-US" sz="2400" dirty="0" smtClean="0">
                  <a:latin typeface="Trebuchet MS" pitchFamily="34" charset="0"/>
                </a:rPr>
                <a:t>save valuable time placing titles, subtitles,</a:t>
              </a:r>
              <a:r>
                <a:rPr lang="en-US" sz="2400" baseline="0" dirty="0" smtClean="0">
                  <a:latin typeface="Trebuchet MS" pitchFamily="34" charset="0"/>
                </a:rPr>
                <a:t> text, and graphics</a:t>
              </a:r>
              <a:r>
                <a:rPr lang="en-US" sz="2400" dirty="0" smtClean="0">
                  <a:latin typeface="Trebuchet MS" pitchFamily="34" charset="0"/>
                </a:rPr>
                <a:t>. </a:t>
              </a:r>
            </a:p>
            <a:p>
              <a:pPr defTabSz="3765639"/>
              <a:r>
                <a:rPr lang="en-US" sz="1200" dirty="0" smtClean="0">
                  <a:latin typeface="Trebuchet MS" pitchFamily="34" charset="0"/>
                </a:rPr>
                <a:t> </a:t>
              </a:r>
            </a:p>
            <a:p>
              <a:pPr defTabSz="4389219"/>
              <a:r>
                <a:rPr lang="en-US" sz="2400" dirty="0" smtClean="0">
                  <a:latin typeface="Trebuchet MS" pitchFamily="34" charset="0"/>
                </a:rPr>
                <a:t>We provide a series of online answer your poster production questions. To view our template tutorials, go online to </a:t>
              </a:r>
              <a:r>
                <a:rPr lang="en-US" sz="2400" b="1" dirty="0" smtClean="0">
                  <a:solidFill>
                    <a:srgbClr val="FFC000"/>
                  </a:solidFill>
                  <a:latin typeface="Trebuchet MS" pitchFamily="34" charset="0"/>
                </a:rPr>
                <a:t>PosterPresentations.com</a:t>
              </a:r>
              <a:r>
                <a:rPr lang="en-US" sz="2400" b="1" dirty="0" smtClean="0">
                  <a:solidFill>
                    <a:schemeClr val="bg1"/>
                  </a:solidFill>
                  <a:latin typeface="Trebuchet MS" pitchFamily="34" charset="0"/>
                </a:rPr>
                <a:t> </a:t>
              </a:r>
              <a:r>
                <a:rPr lang="en-US" sz="2400" dirty="0" smtClean="0">
                  <a:solidFill>
                    <a:schemeClr val="bg1"/>
                  </a:solidFill>
                  <a:latin typeface="Trebuchet MS" pitchFamily="34" charset="0"/>
                </a:rPr>
                <a:t>and click on HELP DESK.</a:t>
              </a:r>
            </a:p>
            <a:p>
              <a:pPr defTabSz="4389219"/>
              <a:r>
                <a:rPr lang="en-US" sz="1200" dirty="0" smtClean="0">
                  <a:latin typeface="Trebuchet MS" pitchFamily="34" charset="0"/>
                </a:rPr>
                <a:t> </a:t>
              </a:r>
            </a:p>
            <a:p>
              <a:pPr defTabSz="4389219"/>
              <a:r>
                <a:rPr lang="en-US" sz="2400" dirty="0" smtClean="0">
                  <a:solidFill>
                    <a:schemeClr val="bg1"/>
                  </a:solidFill>
                  <a:latin typeface="Trebuchet MS" pitchFamily="34" charset="0"/>
                </a:rPr>
                <a:t>When</a:t>
              </a:r>
              <a:r>
                <a:rPr lang="en-US" sz="2400" baseline="0" dirty="0" smtClean="0">
                  <a:solidFill>
                    <a:schemeClr val="bg1"/>
                  </a:solidFill>
                  <a:latin typeface="Trebuchet MS" pitchFamily="34" charset="0"/>
                </a:rPr>
                <a:t> you are ready to</a:t>
              </a:r>
              <a:r>
                <a:rPr lang="en-US" sz="2400" dirty="0" smtClean="0">
                  <a:solidFill>
                    <a:schemeClr val="bg1"/>
                  </a:solidFill>
                  <a:latin typeface="Trebuchet MS" pitchFamily="34" charset="0"/>
                </a:rPr>
                <a:t> </a:t>
              </a:r>
              <a:r>
                <a:rPr lang="en-US" sz="2400" baseline="0" dirty="0" smtClean="0">
                  <a:solidFill>
                    <a:schemeClr val="bg1"/>
                  </a:solidFill>
                  <a:latin typeface="Trebuchet MS" pitchFamily="34" charset="0"/>
                </a:rPr>
                <a:t> print your poster</a:t>
              </a:r>
              <a:r>
                <a:rPr lang="en-US" sz="2400" dirty="0" smtClean="0">
                  <a:solidFill>
                    <a:schemeClr val="bg1"/>
                  </a:solidFill>
                  <a:latin typeface="Trebuchet MS" pitchFamily="34" charset="0"/>
                </a:rPr>
                <a:t>,</a:t>
              </a:r>
              <a:r>
                <a:rPr lang="en-US" sz="2400" baseline="0" dirty="0" smtClean="0">
                  <a:solidFill>
                    <a:schemeClr val="bg1"/>
                  </a:solidFill>
                  <a:latin typeface="Trebuchet MS" pitchFamily="34" charset="0"/>
                </a:rPr>
                <a:t> go online to </a:t>
              </a:r>
              <a:r>
                <a:rPr lang="en-US" sz="2400" b="0" dirty="0" smtClean="0">
                  <a:solidFill>
                    <a:schemeClr val="bg1"/>
                  </a:solidFill>
                  <a:latin typeface="Trebuchet MS" pitchFamily="34" charset="0"/>
                </a:rPr>
                <a:t>PosterPresentations.com</a:t>
              </a:r>
              <a:r>
                <a:rPr lang="en-US" sz="2400" dirty="0" smtClean="0">
                  <a:solidFill>
                    <a:schemeClr val="bg1"/>
                  </a:solidFill>
                  <a:latin typeface="Trebuchet MS" pitchFamily="34" charset="0"/>
                </a:rPr>
                <a:t/>
              </a:r>
              <a:br>
                <a:rPr lang="en-US" sz="2400" dirty="0" smtClean="0">
                  <a:solidFill>
                    <a:schemeClr val="bg1"/>
                  </a:solidFill>
                  <a:latin typeface="Trebuchet MS" pitchFamily="34" charset="0"/>
                </a:rPr>
              </a:br>
              <a:r>
                <a:rPr lang="en-US" sz="1200" dirty="0" smtClean="0">
                  <a:solidFill>
                    <a:schemeClr val="bg1"/>
                  </a:solidFill>
                  <a:latin typeface="Trebuchet MS" pitchFamily="34" charset="0"/>
                </a:rPr>
                <a:t> </a:t>
              </a:r>
            </a:p>
            <a:p>
              <a:pPr algn="l" defTabSz="3765639"/>
              <a:r>
                <a:rPr lang="en-US" sz="2400" b="0" dirty="0" smtClean="0">
                  <a:solidFill>
                    <a:schemeClr val="bg1"/>
                  </a:solidFill>
                  <a:latin typeface="Trebuchet MS" pitchFamily="34" charset="0"/>
                </a:rPr>
                <a:t>Need</a:t>
              </a:r>
              <a:r>
                <a:rPr lang="en-US" sz="2400" b="0" baseline="0" dirty="0" smtClean="0">
                  <a:solidFill>
                    <a:schemeClr val="bg1"/>
                  </a:solidFill>
                  <a:latin typeface="Trebuchet MS" pitchFamily="34" charset="0"/>
                </a:rPr>
                <a:t> assistance? Call us at </a:t>
              </a:r>
              <a:r>
                <a:rPr lang="en-US" sz="2400" b="0" dirty="0" smtClean="0">
                  <a:solidFill>
                    <a:srgbClr val="FFC000"/>
                  </a:solidFill>
                  <a:latin typeface="Trebuchet MS" pitchFamily="34" charset="0"/>
                </a:rPr>
                <a:t>1.510.649.3001</a:t>
              </a:r>
            </a:p>
            <a:p>
              <a:pPr algn="l" defTabSz="3765639"/>
              <a:r>
                <a:rPr lang="en-US" sz="1200" b="1" dirty="0" smtClean="0">
                  <a:solidFill>
                    <a:srgbClr val="FFFF00"/>
                  </a:solidFill>
                  <a:latin typeface="Trebuchet MS" pitchFamily="34" charset="0"/>
                </a:rPr>
                <a:t> </a:t>
              </a:r>
            </a:p>
            <a:p>
              <a:pPr algn="l" defTabSz="3765639"/>
              <a:endParaRPr lang="en-US" sz="1200" b="1" dirty="0" smtClean="0">
                <a:solidFill>
                  <a:srgbClr val="FFFF00"/>
                </a:solidFill>
                <a:latin typeface="Trebuchet MS" pitchFamily="34" charset="0"/>
              </a:endParaRPr>
            </a:p>
            <a:p>
              <a:pPr algn="l" defTabSz="3765639"/>
              <a:endParaRPr lang="en-US" sz="1200" b="1" dirty="0" smtClean="0">
                <a:solidFill>
                  <a:srgbClr val="FFFF00"/>
                </a:solidFill>
                <a:latin typeface="Trebuchet MS" pitchFamily="34" charset="0"/>
              </a:endParaRPr>
            </a:p>
            <a:p>
              <a:pPr algn="l" defTabSz="3765639"/>
              <a:endParaRPr lang="en-US" sz="1200" b="1" dirty="0" smtClean="0">
                <a:solidFill>
                  <a:srgbClr val="FFFF00"/>
                </a:solidFill>
                <a:latin typeface="Trebuchet MS" pitchFamily="34" charset="0"/>
              </a:endParaRPr>
            </a:p>
            <a:p>
              <a:pPr algn="l" defTabSz="3765639"/>
              <a:endParaRPr lang="en-US" sz="1200" b="1" dirty="0" smtClean="0">
                <a:solidFill>
                  <a:srgbClr val="FFFF00"/>
                </a:solidFill>
                <a:latin typeface="Trebuchet MS" pitchFamily="34" charset="0"/>
              </a:endParaRPr>
            </a:p>
            <a:p>
              <a:pPr algn="ctr"/>
              <a:endParaRPr lang="en-US" sz="2000" b="1" dirty="0" smtClean="0">
                <a:solidFill>
                  <a:schemeClr val="bg1"/>
                </a:solidFill>
                <a:latin typeface="Trebuchet MS" pitchFamily="34" charset="0"/>
              </a:endParaRPr>
            </a:p>
            <a:p>
              <a:pPr algn="ctr"/>
              <a:r>
                <a:rPr lang="en-US" sz="3600" b="1" spc="600" dirty="0" smtClean="0">
                  <a:solidFill>
                    <a:schemeClr val="bg1"/>
                  </a:solidFill>
                  <a:latin typeface="Trebuchet MS" pitchFamily="34" charset="0"/>
                </a:rPr>
                <a:t>QUICK START</a:t>
              </a:r>
            </a:p>
            <a:p>
              <a:pPr algn="ctr"/>
              <a:r>
                <a:rPr lang="en-US" sz="1200" b="1" baseline="0" dirty="0" smtClean="0">
                  <a:solidFill>
                    <a:schemeClr val="bg1"/>
                  </a:solidFill>
                  <a:latin typeface="Trebuchet MS" pitchFamily="34" charset="0"/>
                </a:rPr>
                <a:t> </a:t>
              </a:r>
            </a:p>
            <a:p>
              <a:pPr algn="ctr"/>
              <a:r>
                <a:rPr lang="en-US" sz="2800" b="1" baseline="0" dirty="0" smtClean="0">
                  <a:solidFill>
                    <a:srgbClr val="FFC000"/>
                  </a:solidFill>
                  <a:latin typeface="Trebuchet MS" pitchFamily="34" charset="0"/>
                </a:rPr>
                <a:t>Zoom in and out</a:t>
              </a:r>
            </a:p>
            <a:p>
              <a:pPr marL="1203325" indent="0" algn="l" defTabSz="850900"/>
              <a:r>
                <a:rPr lang="en-US" sz="2000" b="0" baseline="0" dirty="0" smtClean="0">
                  <a:solidFill>
                    <a:schemeClr val="bg1">
                      <a:lumMod val="75000"/>
                    </a:schemeClr>
                  </a:solidFill>
                  <a:latin typeface="Trebuchet MS" pitchFamily="34" charset="0"/>
                </a:rPr>
                <a:t>As you work on your poster zoom in and out to the level that is more comfortable to you. Go to VIEW &gt; ZOOM.</a:t>
              </a:r>
            </a:p>
            <a:p>
              <a:pPr algn="l"/>
              <a:endParaRPr lang="en-US" sz="2400" b="0" baseline="0" dirty="0" smtClean="0">
                <a:solidFill>
                  <a:schemeClr val="bg1"/>
                </a:solidFill>
                <a:latin typeface="Trebuchet MS" pitchFamily="34" charset="0"/>
              </a:endParaRPr>
            </a:p>
            <a:p>
              <a:pPr algn="ctr"/>
              <a:r>
                <a:rPr lang="en-US" sz="2800" b="1" baseline="0" dirty="0" smtClean="0">
                  <a:solidFill>
                    <a:srgbClr val="FFC000"/>
                  </a:solidFill>
                  <a:latin typeface="Trebuchet MS" pitchFamily="34" charset="0"/>
                </a:rPr>
                <a:t>Title, Authors, and Affiliations</a:t>
              </a:r>
            </a:p>
            <a:p>
              <a:pPr algn="l"/>
              <a:r>
                <a:rPr lang="en-US" sz="2000" b="0" baseline="0" dirty="0" smtClean="0">
                  <a:solidFill>
                    <a:schemeClr val="bg1">
                      <a:lumMod val="75000"/>
                    </a:schemeClr>
                  </a:solidFill>
                  <a:latin typeface="Trebuchet MS" pitchFamily="34" charset="0"/>
                </a:rPr>
                <a:t>Start designing your poster by adding the title, the names of the authors, and the affiliated institutions. </a:t>
              </a:r>
              <a:r>
                <a:rPr lang="en-US" sz="2000" b="0" spc="0" baseline="0" dirty="0" smtClean="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r>
                <a:rPr lang="en-US" sz="1200" b="0" spc="0" baseline="0" dirty="0" smtClean="0">
                  <a:solidFill>
                    <a:schemeClr val="bg1">
                      <a:lumMod val="75000"/>
                    </a:schemeClr>
                  </a:solidFill>
                  <a:latin typeface="Trebuchet MS" pitchFamily="34" charset="0"/>
                </a:rPr>
                <a:t> </a:t>
              </a:r>
            </a:p>
            <a:p>
              <a:pPr algn="l"/>
              <a:r>
                <a:rPr lang="en-US" sz="2000" b="1" spc="300" baseline="0" dirty="0" smtClean="0">
                  <a:solidFill>
                    <a:srgbClr val="FFC000"/>
                  </a:solidFill>
                  <a:latin typeface="Trebuchet MS" pitchFamily="34" charset="0"/>
                </a:rPr>
                <a:t>TIP</a:t>
              </a:r>
              <a:r>
                <a:rPr lang="en-US" sz="2000" b="1" baseline="0" dirty="0" smtClean="0">
                  <a:solidFill>
                    <a:srgbClr val="FFC000"/>
                  </a:solidFill>
                  <a:latin typeface="Trebuchet MS" pitchFamily="34" charset="0"/>
                </a:rPr>
                <a:t>: </a:t>
              </a:r>
              <a:r>
                <a:rPr lang="en-US" sz="2000" b="0" baseline="0" dirty="0" smtClean="0">
                  <a:solidFill>
                    <a:schemeClr val="bg1">
                      <a:lumMod val="75000"/>
                    </a:schemeClr>
                  </a:solidFill>
                  <a:latin typeface="Trebuchet MS" pitchFamily="34" charset="0"/>
                </a:rPr>
                <a:t>The font size of your title should be bigger than your name(s) and institution name(s).</a:t>
              </a:r>
            </a:p>
            <a:p>
              <a:pPr algn="l"/>
              <a:endParaRPr lang="en-US" sz="2000" b="0" baseline="0" dirty="0" smtClean="0">
                <a:solidFill>
                  <a:schemeClr val="bg1">
                    <a:lumMod val="75000"/>
                  </a:schemeClr>
                </a:solidFill>
                <a:latin typeface="Trebuchet MS" pitchFamily="34" charset="0"/>
              </a:endParaRPr>
            </a:p>
            <a:p>
              <a:pPr algn="l"/>
              <a:endParaRPr lang="en-US" sz="2000" b="0" baseline="0" dirty="0" smtClean="0">
                <a:solidFill>
                  <a:schemeClr val="bg1">
                    <a:lumMod val="75000"/>
                  </a:schemeClr>
                </a:solidFill>
                <a:latin typeface="Trebuchet MS" pitchFamily="34" charset="0"/>
              </a:endParaRPr>
            </a:p>
            <a:p>
              <a:pPr algn="l"/>
              <a:r>
                <a:rPr lang="en-US" sz="2400" b="1" baseline="0" dirty="0" smtClean="0">
                  <a:solidFill>
                    <a:schemeClr val="bg1"/>
                  </a:solidFill>
                  <a:latin typeface="Trebuchet MS" pitchFamily="34" charset="0"/>
                </a:rPr>
                <a:t/>
              </a:r>
              <a:br>
                <a:rPr lang="en-US" sz="2400" b="1" baseline="0" dirty="0" smtClean="0">
                  <a:solidFill>
                    <a:schemeClr val="bg1"/>
                  </a:solidFill>
                  <a:latin typeface="Trebuchet MS" pitchFamily="34" charset="0"/>
                </a:rPr>
              </a:br>
              <a:endParaRPr lang="en-US" sz="2400" b="1" dirty="0" smtClean="0">
                <a:solidFill>
                  <a:schemeClr val="bg1"/>
                </a:solidFill>
                <a:latin typeface="Trebuchet MS" pitchFamily="34" charset="0"/>
              </a:endParaRPr>
            </a:p>
            <a:p>
              <a:pPr algn="ctr"/>
              <a:endParaRPr lang="en-US" sz="2400" b="1" dirty="0" smtClean="0">
                <a:solidFill>
                  <a:srgbClr val="FFC000"/>
                </a:solidFill>
                <a:latin typeface="Trebuchet MS" pitchFamily="34" charset="0"/>
              </a:endParaRPr>
            </a:p>
            <a:p>
              <a:pPr algn="ctr"/>
              <a:endParaRPr lang="en-US" sz="2400" b="1" dirty="0" smtClean="0">
                <a:solidFill>
                  <a:srgbClr val="FFC000"/>
                </a:solidFill>
                <a:latin typeface="Trebuchet MS" pitchFamily="34" charset="0"/>
              </a:endParaRPr>
            </a:p>
            <a:p>
              <a:pPr algn="ctr"/>
              <a:r>
                <a:rPr lang="en-US" sz="2800" b="1" dirty="0" smtClean="0">
                  <a:solidFill>
                    <a:srgbClr val="FFC000"/>
                  </a:solidFill>
                  <a:latin typeface="Trebuchet MS" pitchFamily="34" charset="0"/>
                </a:rPr>
                <a:t>Adding Logos</a:t>
              </a:r>
              <a:r>
                <a:rPr lang="en-US" sz="2800" b="1" baseline="0" dirty="0" smtClean="0">
                  <a:solidFill>
                    <a:srgbClr val="FFC000"/>
                  </a:solidFill>
                  <a:latin typeface="Trebuchet MS" pitchFamily="34" charset="0"/>
                </a:rPr>
                <a:t> / Seals</a:t>
              </a:r>
            </a:p>
            <a:p>
              <a:pPr algn="l"/>
              <a:r>
                <a:rPr lang="en-US" sz="2000" b="0" baseline="0" dirty="0" smtClean="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1200" b="0" spc="300" baseline="0" dirty="0" smtClean="0">
                <a:solidFill>
                  <a:schemeClr val="bg1">
                    <a:lumMod val="75000"/>
                  </a:schemeClr>
                </a:solidFill>
                <a:latin typeface="Trebuchet MS" pitchFamily="34" charset="0"/>
              </a:endParaRPr>
            </a:p>
            <a:p>
              <a:pPr algn="l"/>
              <a:r>
                <a:rPr lang="en-US" sz="2000" b="1" spc="300" baseline="0" dirty="0" smtClean="0">
                  <a:solidFill>
                    <a:srgbClr val="FFC000"/>
                  </a:solidFill>
                  <a:latin typeface="Trebuchet MS" pitchFamily="34" charset="0"/>
                </a:rPr>
                <a:t>TIP:</a:t>
              </a:r>
              <a:r>
                <a:rPr lang="en-US" sz="2000" b="1" spc="0" baseline="0" dirty="0" smtClean="0">
                  <a:solidFill>
                    <a:srgbClr val="FFC000"/>
                  </a:solidFill>
                  <a:latin typeface="Trebuchet MS" pitchFamily="34" charset="0"/>
                </a:rPr>
                <a:t> </a:t>
              </a:r>
              <a:r>
                <a:rPr lang="en-US" sz="2000" b="0" baseline="0" dirty="0" smtClean="0">
                  <a:solidFill>
                    <a:schemeClr val="bg1">
                      <a:lumMod val="75000"/>
                    </a:schemeClr>
                  </a:solidFill>
                  <a:latin typeface="Trebuchet MS" pitchFamily="34" charset="0"/>
                </a:rPr>
                <a:t>See if your company’s logo is available on our free poster templates page.</a:t>
              </a:r>
            </a:p>
            <a:p>
              <a:pPr algn="l"/>
              <a:endParaRPr lang="en-US" sz="2000" b="0" baseline="0" dirty="0" smtClean="0">
                <a:latin typeface="Trebuchet MS" pitchFamily="34" charset="0"/>
              </a:endParaRPr>
            </a:p>
            <a:p>
              <a:pPr algn="ctr"/>
              <a:r>
                <a:rPr lang="en-US" sz="2800" b="1" baseline="0" dirty="0" smtClean="0">
                  <a:solidFill>
                    <a:srgbClr val="FFC000"/>
                  </a:solidFill>
                  <a:latin typeface="Trebuchet MS" pitchFamily="34" charset="0"/>
                </a:rPr>
                <a:t>Photographs / Graphics</a:t>
              </a:r>
            </a:p>
            <a:p>
              <a:pPr algn="l" defTabSz="977900"/>
              <a:r>
                <a:rPr lang="en-US" sz="2000" b="0" baseline="0" dirty="0" smtClean="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2000" b="0" spc="0" baseline="0" dirty="0" smtClean="0">
                  <a:solidFill>
                    <a:schemeClr val="bg1">
                      <a:lumMod val="75000"/>
                    </a:schemeClr>
                  </a:solidFill>
                  <a:latin typeface="Trebuchet MS" pitchFamily="34" charset="0"/>
                </a:rPr>
                <a:t>disproportionally.</a:t>
              </a:r>
            </a:p>
            <a:p>
              <a:pPr algn="l" defTabSz="977900"/>
              <a:endParaRPr lang="en-US" sz="2000" b="0" baseline="0" dirty="0" smtClean="0">
                <a:latin typeface="Trebuchet MS" pitchFamily="34" charset="0"/>
              </a:endParaRPr>
            </a:p>
            <a:p>
              <a:pPr algn="ctr"/>
              <a:endParaRPr lang="en-US" sz="2400" b="1" baseline="0" dirty="0" smtClean="0">
                <a:solidFill>
                  <a:srgbClr val="FFC000"/>
                </a:solidFill>
                <a:latin typeface="Trebuchet MS" pitchFamily="34" charset="0"/>
              </a:endParaRPr>
            </a:p>
            <a:p>
              <a:pPr algn="ctr"/>
              <a:endParaRPr lang="en-US" sz="2400" b="1" baseline="0" dirty="0" smtClean="0">
                <a:solidFill>
                  <a:srgbClr val="FFC000"/>
                </a:solidFill>
                <a:latin typeface="Trebuchet MS" pitchFamily="34" charset="0"/>
              </a:endParaRPr>
            </a:p>
            <a:p>
              <a:pPr algn="ctr"/>
              <a:endParaRPr lang="en-US" sz="2400" b="1" baseline="0" dirty="0" smtClean="0">
                <a:solidFill>
                  <a:srgbClr val="FFC000"/>
                </a:solidFill>
                <a:latin typeface="Trebuchet MS" pitchFamily="34" charset="0"/>
              </a:endParaRPr>
            </a:p>
            <a:p>
              <a:pPr algn="ctr"/>
              <a:endParaRPr lang="en-US" sz="2400" b="1" baseline="0" dirty="0" smtClean="0">
                <a:solidFill>
                  <a:srgbClr val="FFC000"/>
                </a:solidFill>
                <a:latin typeface="Trebuchet MS" pitchFamily="34" charset="0"/>
              </a:endParaRPr>
            </a:p>
            <a:p>
              <a:pPr algn="ctr"/>
              <a:endParaRPr lang="en-US" sz="2400" b="1" baseline="0" dirty="0" smtClean="0">
                <a:solidFill>
                  <a:srgbClr val="FFC000"/>
                </a:solidFill>
                <a:latin typeface="Trebuchet MS" pitchFamily="34" charset="0"/>
              </a:endParaRPr>
            </a:p>
            <a:p>
              <a:pPr algn="ctr"/>
              <a:endParaRPr lang="en-US" sz="2400" b="1" baseline="0" dirty="0" smtClean="0">
                <a:solidFill>
                  <a:srgbClr val="FFC000"/>
                </a:solidFill>
                <a:latin typeface="Trebuchet MS" pitchFamily="34" charset="0"/>
              </a:endParaRPr>
            </a:p>
            <a:p>
              <a:pPr algn="ctr"/>
              <a:endParaRPr lang="en-US" sz="2400" b="1" baseline="0" dirty="0" smtClean="0">
                <a:solidFill>
                  <a:srgbClr val="FFC000"/>
                </a:solidFill>
                <a:latin typeface="Trebuchet MS" pitchFamily="34" charset="0"/>
              </a:endParaRPr>
            </a:p>
            <a:p>
              <a:pPr algn="ctr"/>
              <a:endParaRPr lang="en-US" sz="2400" b="1" baseline="0" dirty="0" smtClean="0">
                <a:solidFill>
                  <a:srgbClr val="FFC000"/>
                </a:solidFill>
                <a:latin typeface="Trebuchet MS" pitchFamily="34" charset="0"/>
              </a:endParaRPr>
            </a:p>
            <a:p>
              <a:pPr algn="ctr"/>
              <a:r>
                <a:rPr lang="en-US" sz="2800" b="1" baseline="0" dirty="0" smtClean="0">
                  <a:solidFill>
                    <a:srgbClr val="FFC000"/>
                  </a:solidFill>
                  <a:latin typeface="Trebuchet MS" pitchFamily="34" charset="0"/>
                </a:rPr>
                <a:t>Image Quality Check</a:t>
              </a:r>
            </a:p>
            <a:p>
              <a:pPr lvl="0" algn="l" defTabSz="977900"/>
              <a:r>
                <a:rPr lang="en-US" sz="2000" b="0" baseline="0" dirty="0" smtClean="0">
                  <a:solidFill>
                    <a:schemeClr val="bg1">
                      <a:lumMod val="75000"/>
                    </a:schemeClr>
                  </a:solidFill>
                  <a:latin typeface="Trebuchet MS" pitchFamily="34" charset="0"/>
                </a:rPr>
                <a:t>Zoom in and look at your images at 100% magnification. If they look good they will print well. </a:t>
              </a:r>
              <a:endParaRPr lang="en-US" sz="2400" b="0" dirty="0" smtClean="0">
                <a:latin typeface="Trebuchet MS" pitchFamily="34" charset="0"/>
              </a:endParaRPr>
            </a:p>
          </p:txBody>
        </p:sp>
        <p:cxnSp>
          <p:nvCxnSpPr>
            <p:cNvPr id="26" name="Straight Connector 25"/>
            <p:cNvCxnSpPr/>
            <p:nvPr userDrawn="1"/>
          </p:nvCxnSpPr>
          <p:spPr>
            <a:xfrm>
              <a:off x="-11220550" y="9585755"/>
              <a:ext cx="10999746" cy="2783"/>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0" name="Picture 29"/>
            <p:cNvPicPr>
              <a:picLocks noChangeAspect="1"/>
            </p:cNvPicPr>
            <p:nvPr userDrawn="1"/>
          </p:nvPicPr>
          <p:blipFill>
            <a:blip r:embed="rId3"/>
            <a:stretch>
              <a:fillRect/>
            </a:stretch>
          </p:blipFill>
          <p:spPr>
            <a:xfrm>
              <a:off x="-10736023" y="11881314"/>
              <a:ext cx="1597665" cy="1001614"/>
            </a:xfrm>
            <a:prstGeom prst="rect">
              <a:avLst/>
            </a:prstGeom>
          </p:spPr>
        </p:pic>
        <p:pic>
          <p:nvPicPr>
            <p:cNvPr id="32" name="Picture 31"/>
            <p:cNvPicPr>
              <a:picLocks noChangeAspect="1"/>
            </p:cNvPicPr>
            <p:nvPr userDrawn="1"/>
          </p:nvPicPr>
          <p:blipFill>
            <a:blip r:embed="rId4"/>
            <a:stretch>
              <a:fillRect/>
            </a:stretch>
          </p:blipFill>
          <p:spPr>
            <a:xfrm>
              <a:off x="-10736023" y="18049487"/>
              <a:ext cx="9986807" cy="877998"/>
            </a:xfrm>
            <a:prstGeom prst="rect">
              <a:avLst/>
            </a:prstGeom>
          </p:spPr>
        </p:pic>
        <p:grpSp>
          <p:nvGrpSpPr>
            <p:cNvPr id="37" name="Group 36"/>
            <p:cNvGrpSpPr/>
            <p:nvPr userDrawn="1"/>
          </p:nvGrpSpPr>
          <p:grpSpPr>
            <a:xfrm>
              <a:off x="-9844889" y="28774438"/>
              <a:ext cx="7631078" cy="1987424"/>
              <a:chOff x="-4516464" y="16236318"/>
              <a:chExt cx="3516822" cy="1095727"/>
            </a:xfrm>
          </p:grpSpPr>
          <p:grpSp>
            <p:nvGrpSpPr>
              <p:cNvPr id="47" name="Group 46"/>
              <p:cNvGrpSpPr/>
              <p:nvPr userDrawn="1"/>
            </p:nvGrpSpPr>
            <p:grpSpPr>
              <a:xfrm>
                <a:off x="-2783494" y="16236368"/>
                <a:ext cx="624373" cy="894735"/>
                <a:chOff x="-3958698" y="18533808"/>
                <a:chExt cx="779266" cy="1282145"/>
              </a:xfrm>
            </p:grpSpPr>
            <p:pic>
              <p:nvPicPr>
                <p:cNvPr id="53" name="Picture 52"/>
                <p:cNvPicPr>
                  <a:picLocks noChangeAspect="1"/>
                </p:cNvPicPr>
                <p:nvPr userDrawn="1"/>
              </p:nvPicPr>
              <p:blipFill>
                <a:blip r:embed="rId5"/>
                <a:stretch>
                  <a:fillRect/>
                </a:stretch>
              </p:blipFill>
              <p:spPr>
                <a:xfrm>
                  <a:off x="-3948160" y="18533808"/>
                  <a:ext cx="768728" cy="1090753"/>
                </a:xfrm>
                <a:prstGeom prst="rect">
                  <a:avLst/>
                </a:prstGeom>
              </p:spPr>
            </p:pic>
            <p:sp>
              <p:nvSpPr>
                <p:cNvPr id="54" name="TextBox 56"/>
                <p:cNvSpPr txBox="1"/>
                <p:nvPr userDrawn="1"/>
              </p:nvSpPr>
              <p:spPr>
                <a:xfrm>
                  <a:off x="-3958698" y="19572794"/>
                  <a:ext cx="779263" cy="243159"/>
                </a:xfrm>
                <a:prstGeom prst="rect">
                  <a:avLst/>
                </a:prstGeom>
                <a:solidFill>
                  <a:schemeClr val="accent1"/>
                </a:solidFill>
                <a:ln>
                  <a:noFill/>
                </a:ln>
              </p:spPr>
              <p:txBody>
                <a:bodyPr wrap="square" lIns="0" tIns="0" rIns="0" bIns="0" rtlCol="0">
                  <a:spAutoFit/>
                </a:bodyPr>
                <a:lstStyle>
                  <a:defPPr>
                    <a:defRPr lang="en-US"/>
                  </a:defPPr>
                  <a:lvl1pPr marL="0" algn="l" defTabSz="2821436" rtl="0" eaLnBrk="1" latinLnBrk="0" hangingPunct="1">
                    <a:defRPr sz="5600" kern="1200">
                      <a:solidFill>
                        <a:schemeClr val="tx1"/>
                      </a:solidFill>
                      <a:latin typeface="+mn-lt"/>
                      <a:ea typeface="+mn-ea"/>
                      <a:cs typeface="+mn-cs"/>
                    </a:defRPr>
                  </a:lvl1pPr>
                  <a:lvl2pPr marL="1410719" algn="l" defTabSz="2821436" rtl="0" eaLnBrk="1" latinLnBrk="0" hangingPunct="1">
                    <a:defRPr sz="5600" kern="1200">
                      <a:solidFill>
                        <a:schemeClr val="tx1"/>
                      </a:solidFill>
                      <a:latin typeface="+mn-lt"/>
                      <a:ea typeface="+mn-ea"/>
                      <a:cs typeface="+mn-cs"/>
                    </a:defRPr>
                  </a:lvl2pPr>
                  <a:lvl3pPr marL="2821436" algn="l" defTabSz="2821436" rtl="0" eaLnBrk="1" latinLnBrk="0" hangingPunct="1">
                    <a:defRPr sz="5600" kern="1200">
                      <a:solidFill>
                        <a:schemeClr val="tx1"/>
                      </a:solidFill>
                      <a:latin typeface="+mn-lt"/>
                      <a:ea typeface="+mn-ea"/>
                      <a:cs typeface="+mn-cs"/>
                    </a:defRPr>
                  </a:lvl3pPr>
                  <a:lvl4pPr marL="4232155" algn="l" defTabSz="2821436" rtl="0" eaLnBrk="1" latinLnBrk="0" hangingPunct="1">
                    <a:defRPr sz="5600" kern="1200">
                      <a:solidFill>
                        <a:schemeClr val="tx1"/>
                      </a:solidFill>
                      <a:latin typeface="+mn-lt"/>
                      <a:ea typeface="+mn-ea"/>
                      <a:cs typeface="+mn-cs"/>
                    </a:defRPr>
                  </a:lvl4pPr>
                  <a:lvl5pPr marL="5642872" algn="l" defTabSz="2821436" rtl="0" eaLnBrk="1" latinLnBrk="0" hangingPunct="1">
                    <a:defRPr sz="5600" kern="1200">
                      <a:solidFill>
                        <a:schemeClr val="tx1"/>
                      </a:solidFill>
                      <a:latin typeface="+mn-lt"/>
                      <a:ea typeface="+mn-ea"/>
                      <a:cs typeface="+mn-cs"/>
                    </a:defRPr>
                  </a:lvl5pPr>
                  <a:lvl6pPr marL="7053590" algn="l" defTabSz="2821436" rtl="0" eaLnBrk="1" latinLnBrk="0" hangingPunct="1">
                    <a:defRPr sz="5600" kern="1200">
                      <a:solidFill>
                        <a:schemeClr val="tx1"/>
                      </a:solidFill>
                      <a:latin typeface="+mn-lt"/>
                      <a:ea typeface="+mn-ea"/>
                      <a:cs typeface="+mn-cs"/>
                    </a:defRPr>
                  </a:lvl6pPr>
                  <a:lvl7pPr marL="8464309" algn="l" defTabSz="2821436" rtl="0" eaLnBrk="1" latinLnBrk="0" hangingPunct="1">
                    <a:defRPr sz="5600" kern="1200">
                      <a:solidFill>
                        <a:schemeClr val="tx1"/>
                      </a:solidFill>
                      <a:latin typeface="+mn-lt"/>
                      <a:ea typeface="+mn-ea"/>
                      <a:cs typeface="+mn-cs"/>
                    </a:defRPr>
                  </a:lvl7pPr>
                  <a:lvl8pPr marL="9875027" algn="l" defTabSz="2821436" rtl="0" eaLnBrk="1" latinLnBrk="0" hangingPunct="1">
                    <a:defRPr sz="5600" kern="1200">
                      <a:solidFill>
                        <a:schemeClr val="tx1"/>
                      </a:solidFill>
                      <a:latin typeface="+mn-lt"/>
                      <a:ea typeface="+mn-ea"/>
                      <a:cs typeface="+mn-cs"/>
                    </a:defRPr>
                  </a:lvl8pPr>
                  <a:lvl9pPr marL="11285745" algn="l" defTabSz="2821436" rtl="0" eaLnBrk="1" latinLnBrk="0" hangingPunct="1">
                    <a:defRPr sz="5600" kern="1200">
                      <a:solidFill>
                        <a:schemeClr val="tx1"/>
                      </a:solidFill>
                      <a:latin typeface="+mn-lt"/>
                      <a:ea typeface="+mn-ea"/>
                      <a:cs typeface="+mn-cs"/>
                    </a:defRPr>
                  </a:lvl9pPr>
                </a:lstStyle>
                <a:p>
                  <a:pPr algn="ctr"/>
                  <a:r>
                    <a:rPr lang="en-US" sz="1200" b="1" dirty="0" smtClean="0">
                      <a:solidFill>
                        <a:schemeClr val="tx1"/>
                      </a:solidFill>
                    </a:rPr>
                    <a:t>ORIGINAL</a:t>
                  </a:r>
                  <a:endParaRPr lang="en-US" sz="1200" b="1" dirty="0">
                    <a:solidFill>
                      <a:schemeClr val="tx1"/>
                    </a:solidFill>
                  </a:endParaRPr>
                </a:p>
              </p:txBody>
            </p:sp>
          </p:grpSp>
          <p:grpSp>
            <p:nvGrpSpPr>
              <p:cNvPr id="48" name="Group 47"/>
              <p:cNvGrpSpPr/>
              <p:nvPr userDrawn="1"/>
            </p:nvGrpSpPr>
            <p:grpSpPr>
              <a:xfrm>
                <a:off x="-2033159" y="16236318"/>
                <a:ext cx="1033517" cy="907666"/>
                <a:chOff x="-2921738" y="18312358"/>
                <a:chExt cx="1420279" cy="1247336"/>
              </a:xfrm>
            </p:grpSpPr>
            <p:pic>
              <p:nvPicPr>
                <p:cNvPr id="51" name="Picture 50"/>
                <p:cNvPicPr>
                  <a:picLocks noChangeAspect="1"/>
                </p:cNvPicPr>
                <p:nvPr userDrawn="1"/>
              </p:nvPicPr>
              <p:blipFill>
                <a:blip r:embed="rId5"/>
                <a:stretch>
                  <a:fillRect/>
                </a:stretch>
              </p:blipFill>
              <p:spPr>
                <a:xfrm>
                  <a:off x="-2921738" y="18312358"/>
                  <a:ext cx="1420279" cy="1029695"/>
                </a:xfrm>
                <a:prstGeom prst="rect">
                  <a:avLst/>
                </a:prstGeom>
              </p:spPr>
            </p:pic>
            <p:sp>
              <p:nvSpPr>
                <p:cNvPr id="52" name="TextBox 54"/>
                <p:cNvSpPr txBox="1"/>
                <p:nvPr userDrawn="1"/>
              </p:nvSpPr>
              <p:spPr>
                <a:xfrm>
                  <a:off x="-2918992" y="19287640"/>
                  <a:ext cx="1417533" cy="272054"/>
                </a:xfrm>
                <a:prstGeom prst="rect">
                  <a:avLst/>
                </a:prstGeom>
                <a:solidFill>
                  <a:srgbClr val="FF0000"/>
                </a:solidFill>
              </p:spPr>
              <p:txBody>
                <a:bodyPr wrap="square" lIns="0" tIns="0" rIns="0" bIns="0" rtlCol="0">
                  <a:spAutoFit/>
                </a:bodyPr>
                <a:lstStyle>
                  <a:defPPr>
                    <a:defRPr lang="en-US"/>
                  </a:defPPr>
                  <a:lvl1pPr marL="0" algn="l" defTabSz="2821436" rtl="0" eaLnBrk="1" latinLnBrk="0" hangingPunct="1">
                    <a:defRPr sz="5600" kern="1200">
                      <a:solidFill>
                        <a:schemeClr val="tx1"/>
                      </a:solidFill>
                      <a:latin typeface="+mn-lt"/>
                      <a:ea typeface="+mn-ea"/>
                      <a:cs typeface="+mn-cs"/>
                    </a:defRPr>
                  </a:lvl1pPr>
                  <a:lvl2pPr marL="1410719" algn="l" defTabSz="2821436" rtl="0" eaLnBrk="1" latinLnBrk="0" hangingPunct="1">
                    <a:defRPr sz="5600" kern="1200">
                      <a:solidFill>
                        <a:schemeClr val="tx1"/>
                      </a:solidFill>
                      <a:latin typeface="+mn-lt"/>
                      <a:ea typeface="+mn-ea"/>
                      <a:cs typeface="+mn-cs"/>
                    </a:defRPr>
                  </a:lvl2pPr>
                  <a:lvl3pPr marL="2821436" algn="l" defTabSz="2821436" rtl="0" eaLnBrk="1" latinLnBrk="0" hangingPunct="1">
                    <a:defRPr sz="5600" kern="1200">
                      <a:solidFill>
                        <a:schemeClr val="tx1"/>
                      </a:solidFill>
                      <a:latin typeface="+mn-lt"/>
                      <a:ea typeface="+mn-ea"/>
                      <a:cs typeface="+mn-cs"/>
                    </a:defRPr>
                  </a:lvl3pPr>
                  <a:lvl4pPr marL="4232155" algn="l" defTabSz="2821436" rtl="0" eaLnBrk="1" latinLnBrk="0" hangingPunct="1">
                    <a:defRPr sz="5600" kern="1200">
                      <a:solidFill>
                        <a:schemeClr val="tx1"/>
                      </a:solidFill>
                      <a:latin typeface="+mn-lt"/>
                      <a:ea typeface="+mn-ea"/>
                      <a:cs typeface="+mn-cs"/>
                    </a:defRPr>
                  </a:lvl4pPr>
                  <a:lvl5pPr marL="5642872" algn="l" defTabSz="2821436" rtl="0" eaLnBrk="1" latinLnBrk="0" hangingPunct="1">
                    <a:defRPr sz="5600" kern="1200">
                      <a:solidFill>
                        <a:schemeClr val="tx1"/>
                      </a:solidFill>
                      <a:latin typeface="+mn-lt"/>
                      <a:ea typeface="+mn-ea"/>
                      <a:cs typeface="+mn-cs"/>
                    </a:defRPr>
                  </a:lvl5pPr>
                  <a:lvl6pPr marL="7053590" algn="l" defTabSz="2821436" rtl="0" eaLnBrk="1" latinLnBrk="0" hangingPunct="1">
                    <a:defRPr sz="5600" kern="1200">
                      <a:solidFill>
                        <a:schemeClr val="tx1"/>
                      </a:solidFill>
                      <a:latin typeface="+mn-lt"/>
                      <a:ea typeface="+mn-ea"/>
                      <a:cs typeface="+mn-cs"/>
                    </a:defRPr>
                  </a:lvl6pPr>
                  <a:lvl7pPr marL="8464309" algn="l" defTabSz="2821436" rtl="0" eaLnBrk="1" latinLnBrk="0" hangingPunct="1">
                    <a:defRPr sz="5600" kern="1200">
                      <a:solidFill>
                        <a:schemeClr val="tx1"/>
                      </a:solidFill>
                      <a:latin typeface="+mn-lt"/>
                      <a:ea typeface="+mn-ea"/>
                      <a:cs typeface="+mn-cs"/>
                    </a:defRPr>
                  </a:lvl7pPr>
                  <a:lvl8pPr marL="9875027" algn="l" defTabSz="2821436" rtl="0" eaLnBrk="1" latinLnBrk="0" hangingPunct="1">
                    <a:defRPr sz="5600" kern="1200">
                      <a:solidFill>
                        <a:schemeClr val="tx1"/>
                      </a:solidFill>
                      <a:latin typeface="+mn-lt"/>
                      <a:ea typeface="+mn-ea"/>
                      <a:cs typeface="+mn-cs"/>
                    </a:defRPr>
                  </a:lvl8pPr>
                  <a:lvl9pPr marL="11285745" algn="l" defTabSz="2821436" rtl="0" eaLnBrk="1" latinLnBrk="0" hangingPunct="1">
                    <a:defRPr sz="5600" kern="1200">
                      <a:solidFill>
                        <a:schemeClr val="tx1"/>
                      </a:solidFill>
                      <a:latin typeface="+mn-lt"/>
                      <a:ea typeface="+mn-ea"/>
                      <a:cs typeface="+mn-cs"/>
                    </a:defRPr>
                  </a:lvl9pPr>
                </a:lstStyle>
                <a:p>
                  <a:pPr algn="ctr"/>
                  <a:r>
                    <a:rPr lang="en-US" sz="1400" b="1" dirty="0" smtClean="0">
                      <a:solidFill>
                        <a:schemeClr val="bg1"/>
                      </a:solidFill>
                    </a:rPr>
                    <a:t>DISTORTED</a:t>
                  </a:r>
                  <a:endParaRPr lang="en-US" sz="700" b="1" dirty="0">
                    <a:solidFill>
                      <a:schemeClr val="bg1"/>
                    </a:solidFill>
                  </a:endParaRPr>
                </a:p>
              </p:txBody>
            </p:sp>
          </p:grpSp>
          <p:pic>
            <p:nvPicPr>
              <p:cNvPr id="49" name="Picture 48"/>
              <p:cNvPicPr>
                <a:picLocks noChangeAspect="1"/>
              </p:cNvPicPr>
              <p:nvPr userDrawn="1"/>
            </p:nvPicPr>
            <p:blipFill>
              <a:blip r:embed="rId6"/>
              <a:stretch>
                <a:fillRect/>
              </a:stretch>
            </p:blipFill>
            <p:spPr>
              <a:xfrm>
                <a:off x="-4516464" y="16236343"/>
                <a:ext cx="1098742" cy="847761"/>
              </a:xfrm>
              <a:prstGeom prst="rect">
                <a:avLst/>
              </a:prstGeom>
            </p:spPr>
          </p:pic>
          <p:sp>
            <p:nvSpPr>
              <p:cNvPr id="50" name="TextBox 52"/>
              <p:cNvSpPr txBox="1"/>
              <p:nvPr userDrawn="1"/>
            </p:nvSpPr>
            <p:spPr>
              <a:xfrm>
                <a:off x="-4471893" y="17134077"/>
                <a:ext cx="1035685" cy="197968"/>
              </a:xfrm>
              <a:prstGeom prst="rect">
                <a:avLst/>
              </a:prstGeom>
              <a:noFill/>
            </p:spPr>
            <p:txBody>
              <a:bodyPr wrap="square" lIns="0" tIns="0" rIns="0" bIns="0" rtlCol="0">
                <a:spAutoFit/>
              </a:bodyPr>
              <a:lstStyle>
                <a:defPPr>
                  <a:defRPr lang="en-US"/>
                </a:defPPr>
                <a:lvl1pPr marL="0" algn="l" defTabSz="2821436" rtl="0" eaLnBrk="1" latinLnBrk="0" hangingPunct="1">
                  <a:defRPr sz="5600" kern="1200">
                    <a:solidFill>
                      <a:schemeClr val="tx1"/>
                    </a:solidFill>
                    <a:latin typeface="+mn-lt"/>
                    <a:ea typeface="+mn-ea"/>
                    <a:cs typeface="+mn-cs"/>
                  </a:defRPr>
                </a:lvl1pPr>
                <a:lvl2pPr marL="1410719" algn="l" defTabSz="2821436" rtl="0" eaLnBrk="1" latinLnBrk="0" hangingPunct="1">
                  <a:defRPr sz="5600" kern="1200">
                    <a:solidFill>
                      <a:schemeClr val="tx1"/>
                    </a:solidFill>
                    <a:latin typeface="+mn-lt"/>
                    <a:ea typeface="+mn-ea"/>
                    <a:cs typeface="+mn-cs"/>
                  </a:defRPr>
                </a:lvl2pPr>
                <a:lvl3pPr marL="2821436" algn="l" defTabSz="2821436" rtl="0" eaLnBrk="1" latinLnBrk="0" hangingPunct="1">
                  <a:defRPr sz="5600" kern="1200">
                    <a:solidFill>
                      <a:schemeClr val="tx1"/>
                    </a:solidFill>
                    <a:latin typeface="+mn-lt"/>
                    <a:ea typeface="+mn-ea"/>
                    <a:cs typeface="+mn-cs"/>
                  </a:defRPr>
                </a:lvl3pPr>
                <a:lvl4pPr marL="4232155" algn="l" defTabSz="2821436" rtl="0" eaLnBrk="1" latinLnBrk="0" hangingPunct="1">
                  <a:defRPr sz="5600" kern="1200">
                    <a:solidFill>
                      <a:schemeClr val="tx1"/>
                    </a:solidFill>
                    <a:latin typeface="+mn-lt"/>
                    <a:ea typeface="+mn-ea"/>
                    <a:cs typeface="+mn-cs"/>
                  </a:defRPr>
                </a:lvl4pPr>
                <a:lvl5pPr marL="5642872" algn="l" defTabSz="2821436" rtl="0" eaLnBrk="1" latinLnBrk="0" hangingPunct="1">
                  <a:defRPr sz="5600" kern="1200">
                    <a:solidFill>
                      <a:schemeClr val="tx1"/>
                    </a:solidFill>
                    <a:latin typeface="+mn-lt"/>
                    <a:ea typeface="+mn-ea"/>
                    <a:cs typeface="+mn-cs"/>
                  </a:defRPr>
                </a:lvl5pPr>
                <a:lvl6pPr marL="7053590" algn="l" defTabSz="2821436" rtl="0" eaLnBrk="1" latinLnBrk="0" hangingPunct="1">
                  <a:defRPr sz="5600" kern="1200">
                    <a:solidFill>
                      <a:schemeClr val="tx1"/>
                    </a:solidFill>
                    <a:latin typeface="+mn-lt"/>
                    <a:ea typeface="+mn-ea"/>
                    <a:cs typeface="+mn-cs"/>
                  </a:defRPr>
                </a:lvl6pPr>
                <a:lvl7pPr marL="8464309" algn="l" defTabSz="2821436" rtl="0" eaLnBrk="1" latinLnBrk="0" hangingPunct="1">
                  <a:defRPr sz="5600" kern="1200">
                    <a:solidFill>
                      <a:schemeClr val="tx1"/>
                    </a:solidFill>
                    <a:latin typeface="+mn-lt"/>
                    <a:ea typeface="+mn-ea"/>
                    <a:cs typeface="+mn-cs"/>
                  </a:defRPr>
                </a:lvl7pPr>
                <a:lvl8pPr marL="9875027" algn="l" defTabSz="2821436" rtl="0" eaLnBrk="1" latinLnBrk="0" hangingPunct="1">
                  <a:defRPr sz="5600" kern="1200">
                    <a:solidFill>
                      <a:schemeClr val="tx1"/>
                    </a:solidFill>
                    <a:latin typeface="+mn-lt"/>
                    <a:ea typeface="+mn-ea"/>
                    <a:cs typeface="+mn-cs"/>
                  </a:defRPr>
                </a:lvl8pPr>
                <a:lvl9pPr marL="11285745" algn="l" defTabSz="2821436" rtl="0" eaLnBrk="1" latinLnBrk="0" hangingPunct="1">
                  <a:defRPr sz="5600" kern="1200">
                    <a:solidFill>
                      <a:schemeClr val="tx1"/>
                    </a:solidFill>
                    <a:latin typeface="+mn-lt"/>
                    <a:ea typeface="+mn-ea"/>
                    <a:cs typeface="+mn-cs"/>
                  </a:defRPr>
                </a:lvl9pPr>
              </a:lstStyle>
              <a:p>
                <a:pPr algn="ctr"/>
                <a:r>
                  <a:rPr lang="en-US" sz="1400" dirty="0" smtClean="0">
                    <a:solidFill>
                      <a:schemeClr val="bg1"/>
                    </a:solidFill>
                  </a:rPr>
                  <a:t>Corner</a:t>
                </a:r>
                <a:r>
                  <a:rPr lang="en-US" sz="1400" baseline="0" dirty="0" smtClean="0">
                    <a:solidFill>
                      <a:schemeClr val="bg1"/>
                    </a:solidFill>
                  </a:rPr>
                  <a:t> handles</a:t>
                </a:r>
                <a:endParaRPr lang="en-US" sz="1400" dirty="0">
                  <a:solidFill>
                    <a:schemeClr val="bg1"/>
                  </a:solidFill>
                </a:endParaRPr>
              </a:p>
            </p:txBody>
          </p:sp>
        </p:grpSp>
        <p:grpSp>
          <p:nvGrpSpPr>
            <p:cNvPr id="38" name="Group 37"/>
            <p:cNvGrpSpPr/>
            <p:nvPr userDrawn="1"/>
          </p:nvGrpSpPr>
          <p:grpSpPr>
            <a:xfrm>
              <a:off x="-9469558" y="33256889"/>
              <a:ext cx="7832477" cy="2027099"/>
              <a:chOff x="-4365215" y="18682750"/>
              <a:chExt cx="3609638" cy="1117602"/>
            </a:xfrm>
          </p:grpSpPr>
          <p:pic>
            <p:nvPicPr>
              <p:cNvPr id="39" name="Picture 38"/>
              <p:cNvPicPr/>
              <p:nvPr userDrawn="1"/>
            </p:nvPicPr>
            <p:blipFill>
              <a:blip r:embed="rId7"/>
              <a:stretch>
                <a:fillRect/>
              </a:stretch>
            </p:blipFill>
            <p:spPr>
              <a:xfrm>
                <a:off x="-4116855" y="18832790"/>
                <a:ext cx="1512652" cy="772700"/>
              </a:xfrm>
              <a:prstGeom prst="rect">
                <a:avLst/>
              </a:prstGeom>
            </p:spPr>
          </p:pic>
          <p:pic>
            <p:nvPicPr>
              <p:cNvPr id="41" name="Picture 40"/>
              <p:cNvPicPr/>
              <p:nvPr userDrawn="1"/>
            </p:nvPicPr>
            <p:blipFill>
              <a:blip r:embed="rId8"/>
              <a:stretch>
                <a:fillRect/>
              </a:stretch>
            </p:blipFill>
            <p:spPr>
              <a:xfrm>
                <a:off x="-2534018" y="18832790"/>
                <a:ext cx="1512652" cy="772700"/>
              </a:xfrm>
              <a:prstGeom prst="rect">
                <a:avLst/>
              </a:prstGeom>
            </p:spPr>
          </p:pic>
          <p:sp>
            <p:nvSpPr>
              <p:cNvPr id="45" name="TextBox 47"/>
              <p:cNvSpPr txBox="1"/>
              <p:nvPr userDrawn="1"/>
            </p:nvSpPr>
            <p:spPr>
              <a:xfrm rot="16200000">
                <a:off x="-4859006" y="19176541"/>
                <a:ext cx="1117601" cy="130020"/>
              </a:xfrm>
              <a:prstGeom prst="rect">
                <a:avLst/>
              </a:prstGeom>
              <a:noFill/>
            </p:spPr>
            <p:txBody>
              <a:bodyPr wrap="square" lIns="0" tIns="0" rIns="0" bIns="0" rtlCol="0">
                <a:spAutoFit/>
              </a:bodyPr>
              <a:lstStyle>
                <a:defPPr>
                  <a:defRPr lang="en-US"/>
                </a:defPPr>
                <a:lvl1pPr marL="0" algn="l" defTabSz="2821436" rtl="0" eaLnBrk="1" latinLnBrk="0" hangingPunct="1">
                  <a:defRPr sz="5600" kern="1200">
                    <a:solidFill>
                      <a:schemeClr val="tx1"/>
                    </a:solidFill>
                    <a:latin typeface="+mn-lt"/>
                    <a:ea typeface="+mn-ea"/>
                    <a:cs typeface="+mn-cs"/>
                  </a:defRPr>
                </a:lvl1pPr>
                <a:lvl2pPr marL="1410719" algn="l" defTabSz="2821436" rtl="0" eaLnBrk="1" latinLnBrk="0" hangingPunct="1">
                  <a:defRPr sz="5600" kern="1200">
                    <a:solidFill>
                      <a:schemeClr val="tx1"/>
                    </a:solidFill>
                    <a:latin typeface="+mn-lt"/>
                    <a:ea typeface="+mn-ea"/>
                    <a:cs typeface="+mn-cs"/>
                  </a:defRPr>
                </a:lvl2pPr>
                <a:lvl3pPr marL="2821436" algn="l" defTabSz="2821436" rtl="0" eaLnBrk="1" latinLnBrk="0" hangingPunct="1">
                  <a:defRPr sz="5600" kern="1200">
                    <a:solidFill>
                      <a:schemeClr val="tx1"/>
                    </a:solidFill>
                    <a:latin typeface="+mn-lt"/>
                    <a:ea typeface="+mn-ea"/>
                    <a:cs typeface="+mn-cs"/>
                  </a:defRPr>
                </a:lvl3pPr>
                <a:lvl4pPr marL="4232155" algn="l" defTabSz="2821436" rtl="0" eaLnBrk="1" latinLnBrk="0" hangingPunct="1">
                  <a:defRPr sz="5600" kern="1200">
                    <a:solidFill>
                      <a:schemeClr val="tx1"/>
                    </a:solidFill>
                    <a:latin typeface="+mn-lt"/>
                    <a:ea typeface="+mn-ea"/>
                    <a:cs typeface="+mn-cs"/>
                  </a:defRPr>
                </a:lvl4pPr>
                <a:lvl5pPr marL="5642872" algn="l" defTabSz="2821436" rtl="0" eaLnBrk="1" latinLnBrk="0" hangingPunct="1">
                  <a:defRPr sz="5600" kern="1200">
                    <a:solidFill>
                      <a:schemeClr val="tx1"/>
                    </a:solidFill>
                    <a:latin typeface="+mn-lt"/>
                    <a:ea typeface="+mn-ea"/>
                    <a:cs typeface="+mn-cs"/>
                  </a:defRPr>
                </a:lvl5pPr>
                <a:lvl6pPr marL="7053590" algn="l" defTabSz="2821436" rtl="0" eaLnBrk="1" latinLnBrk="0" hangingPunct="1">
                  <a:defRPr sz="5600" kern="1200">
                    <a:solidFill>
                      <a:schemeClr val="tx1"/>
                    </a:solidFill>
                    <a:latin typeface="+mn-lt"/>
                    <a:ea typeface="+mn-ea"/>
                    <a:cs typeface="+mn-cs"/>
                  </a:defRPr>
                </a:lvl6pPr>
                <a:lvl7pPr marL="8464309" algn="l" defTabSz="2821436" rtl="0" eaLnBrk="1" latinLnBrk="0" hangingPunct="1">
                  <a:defRPr sz="5600" kern="1200">
                    <a:solidFill>
                      <a:schemeClr val="tx1"/>
                    </a:solidFill>
                    <a:latin typeface="+mn-lt"/>
                    <a:ea typeface="+mn-ea"/>
                    <a:cs typeface="+mn-cs"/>
                  </a:defRPr>
                </a:lvl7pPr>
                <a:lvl8pPr marL="9875027" algn="l" defTabSz="2821436" rtl="0" eaLnBrk="1" latinLnBrk="0" hangingPunct="1">
                  <a:defRPr sz="5600" kern="1200">
                    <a:solidFill>
                      <a:schemeClr val="tx1"/>
                    </a:solidFill>
                    <a:latin typeface="+mn-lt"/>
                    <a:ea typeface="+mn-ea"/>
                    <a:cs typeface="+mn-cs"/>
                  </a:defRPr>
                </a:lvl8pPr>
                <a:lvl9pPr marL="11285745" algn="l" defTabSz="2821436" rtl="0" eaLnBrk="1" latinLnBrk="0" hangingPunct="1">
                  <a:defRPr sz="5600" kern="1200">
                    <a:solidFill>
                      <a:schemeClr val="tx1"/>
                    </a:solidFill>
                    <a:latin typeface="+mn-lt"/>
                    <a:ea typeface="+mn-ea"/>
                    <a:cs typeface="+mn-cs"/>
                  </a:defRPr>
                </a:lvl9pPr>
              </a:lstStyle>
              <a:p>
                <a:pPr algn="ctr"/>
                <a:r>
                  <a:rPr lang="en-US" sz="1100" dirty="0" smtClean="0">
                    <a:solidFill>
                      <a:srgbClr val="92D050"/>
                    </a:solidFill>
                  </a:rPr>
                  <a:t>Good</a:t>
                </a:r>
                <a:r>
                  <a:rPr lang="en-US" sz="1100" baseline="0" dirty="0" smtClean="0">
                    <a:solidFill>
                      <a:srgbClr val="92D050"/>
                    </a:solidFill>
                  </a:rPr>
                  <a:t> </a:t>
                </a:r>
                <a:r>
                  <a:rPr lang="en-US" sz="1100" baseline="0" dirty="0" smtClean="0">
                    <a:solidFill>
                      <a:schemeClr val="bg1"/>
                    </a:solidFill>
                  </a:rPr>
                  <a:t>printing quality</a:t>
                </a:r>
                <a:endParaRPr lang="en-US" sz="1100" dirty="0">
                  <a:solidFill>
                    <a:schemeClr val="bg1"/>
                  </a:solidFill>
                </a:endParaRPr>
              </a:p>
            </p:txBody>
          </p:sp>
          <p:sp>
            <p:nvSpPr>
              <p:cNvPr id="46" name="TextBox 48"/>
              <p:cNvSpPr txBox="1"/>
              <p:nvPr userDrawn="1"/>
            </p:nvSpPr>
            <p:spPr>
              <a:xfrm rot="16200000">
                <a:off x="-1385298" y="19170631"/>
                <a:ext cx="1117601" cy="141841"/>
              </a:xfrm>
              <a:prstGeom prst="rect">
                <a:avLst/>
              </a:prstGeom>
              <a:noFill/>
            </p:spPr>
            <p:txBody>
              <a:bodyPr wrap="square" lIns="0" tIns="0" rIns="0" bIns="0" rtlCol="0">
                <a:spAutoFit/>
              </a:bodyPr>
              <a:lstStyle>
                <a:defPPr>
                  <a:defRPr lang="en-US"/>
                </a:defPPr>
                <a:lvl1pPr marL="0" algn="l" defTabSz="2821436" rtl="0" eaLnBrk="1" latinLnBrk="0" hangingPunct="1">
                  <a:defRPr sz="5600" kern="1200">
                    <a:solidFill>
                      <a:schemeClr val="tx1"/>
                    </a:solidFill>
                    <a:latin typeface="+mn-lt"/>
                    <a:ea typeface="+mn-ea"/>
                    <a:cs typeface="+mn-cs"/>
                  </a:defRPr>
                </a:lvl1pPr>
                <a:lvl2pPr marL="1410719" algn="l" defTabSz="2821436" rtl="0" eaLnBrk="1" latinLnBrk="0" hangingPunct="1">
                  <a:defRPr sz="5600" kern="1200">
                    <a:solidFill>
                      <a:schemeClr val="tx1"/>
                    </a:solidFill>
                    <a:latin typeface="+mn-lt"/>
                    <a:ea typeface="+mn-ea"/>
                    <a:cs typeface="+mn-cs"/>
                  </a:defRPr>
                </a:lvl2pPr>
                <a:lvl3pPr marL="2821436" algn="l" defTabSz="2821436" rtl="0" eaLnBrk="1" latinLnBrk="0" hangingPunct="1">
                  <a:defRPr sz="5600" kern="1200">
                    <a:solidFill>
                      <a:schemeClr val="tx1"/>
                    </a:solidFill>
                    <a:latin typeface="+mn-lt"/>
                    <a:ea typeface="+mn-ea"/>
                    <a:cs typeface="+mn-cs"/>
                  </a:defRPr>
                </a:lvl3pPr>
                <a:lvl4pPr marL="4232155" algn="l" defTabSz="2821436" rtl="0" eaLnBrk="1" latinLnBrk="0" hangingPunct="1">
                  <a:defRPr sz="5600" kern="1200">
                    <a:solidFill>
                      <a:schemeClr val="tx1"/>
                    </a:solidFill>
                    <a:latin typeface="+mn-lt"/>
                    <a:ea typeface="+mn-ea"/>
                    <a:cs typeface="+mn-cs"/>
                  </a:defRPr>
                </a:lvl4pPr>
                <a:lvl5pPr marL="5642872" algn="l" defTabSz="2821436" rtl="0" eaLnBrk="1" latinLnBrk="0" hangingPunct="1">
                  <a:defRPr sz="5600" kern="1200">
                    <a:solidFill>
                      <a:schemeClr val="tx1"/>
                    </a:solidFill>
                    <a:latin typeface="+mn-lt"/>
                    <a:ea typeface="+mn-ea"/>
                    <a:cs typeface="+mn-cs"/>
                  </a:defRPr>
                </a:lvl5pPr>
                <a:lvl6pPr marL="7053590" algn="l" defTabSz="2821436" rtl="0" eaLnBrk="1" latinLnBrk="0" hangingPunct="1">
                  <a:defRPr sz="5600" kern="1200">
                    <a:solidFill>
                      <a:schemeClr val="tx1"/>
                    </a:solidFill>
                    <a:latin typeface="+mn-lt"/>
                    <a:ea typeface="+mn-ea"/>
                    <a:cs typeface="+mn-cs"/>
                  </a:defRPr>
                </a:lvl6pPr>
                <a:lvl7pPr marL="8464309" algn="l" defTabSz="2821436" rtl="0" eaLnBrk="1" latinLnBrk="0" hangingPunct="1">
                  <a:defRPr sz="5600" kern="1200">
                    <a:solidFill>
                      <a:schemeClr val="tx1"/>
                    </a:solidFill>
                    <a:latin typeface="+mn-lt"/>
                    <a:ea typeface="+mn-ea"/>
                    <a:cs typeface="+mn-cs"/>
                  </a:defRPr>
                </a:lvl7pPr>
                <a:lvl8pPr marL="9875027" algn="l" defTabSz="2821436" rtl="0" eaLnBrk="1" latinLnBrk="0" hangingPunct="1">
                  <a:defRPr sz="5600" kern="1200">
                    <a:solidFill>
                      <a:schemeClr val="tx1"/>
                    </a:solidFill>
                    <a:latin typeface="+mn-lt"/>
                    <a:ea typeface="+mn-ea"/>
                    <a:cs typeface="+mn-cs"/>
                  </a:defRPr>
                </a:lvl8pPr>
                <a:lvl9pPr marL="11285745" algn="l" defTabSz="2821436" rtl="0" eaLnBrk="1" latinLnBrk="0" hangingPunct="1">
                  <a:defRPr sz="5600" kern="1200">
                    <a:solidFill>
                      <a:schemeClr val="tx1"/>
                    </a:solidFill>
                    <a:latin typeface="+mn-lt"/>
                    <a:ea typeface="+mn-ea"/>
                    <a:cs typeface="+mn-cs"/>
                  </a:defRPr>
                </a:lvl9pPr>
              </a:lstStyle>
              <a:p>
                <a:pPr algn="ctr"/>
                <a:r>
                  <a:rPr lang="en-US" sz="1200" dirty="0" smtClean="0">
                    <a:solidFill>
                      <a:srgbClr val="FF0000"/>
                    </a:solidFill>
                  </a:rPr>
                  <a:t>Bad </a:t>
                </a:r>
                <a:r>
                  <a:rPr lang="en-US" sz="1200" dirty="0" smtClean="0">
                    <a:solidFill>
                      <a:schemeClr val="bg1"/>
                    </a:solidFill>
                  </a:rPr>
                  <a:t>printing quality</a:t>
                </a:r>
                <a:endParaRPr lang="en-US" sz="1200" dirty="0">
                  <a:solidFill>
                    <a:schemeClr val="bg1"/>
                  </a:solidFill>
                </a:endParaRPr>
              </a:p>
            </p:txBody>
          </p:sp>
        </p:grpSp>
      </p:grpSp>
      <p:grpSp>
        <p:nvGrpSpPr>
          <p:cNvPr id="55" name="Group 54"/>
          <p:cNvGrpSpPr>
            <a:grpSpLocks noChangeAspect="1"/>
          </p:cNvGrpSpPr>
          <p:nvPr userDrawn="1"/>
        </p:nvGrpSpPr>
        <p:grpSpPr>
          <a:xfrm>
            <a:off x="18216871" y="0"/>
            <a:ext cx="6632760" cy="36135862"/>
            <a:chOff x="36782324" y="-14027"/>
            <a:chExt cx="11062139" cy="45192927"/>
          </a:xfrm>
        </p:grpSpPr>
        <p:sp>
          <p:nvSpPr>
            <p:cNvPr id="56" name="Rectangle 55"/>
            <p:cNvSpPr/>
            <p:nvPr userDrawn="1"/>
          </p:nvSpPr>
          <p:spPr>
            <a:xfrm>
              <a:off x="36782324" y="-14027"/>
              <a:ext cx="11062139" cy="45022685"/>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lstStyle>
              <a:defPPr>
                <a:defRPr lang="en-US"/>
              </a:defPPr>
              <a:lvl1pPr marL="0" algn="l" defTabSz="2821436" rtl="0" eaLnBrk="1" latinLnBrk="0" hangingPunct="1">
                <a:defRPr sz="5600" kern="1200">
                  <a:solidFill>
                    <a:schemeClr val="lt1"/>
                  </a:solidFill>
                  <a:latin typeface="+mn-lt"/>
                  <a:ea typeface="+mn-ea"/>
                  <a:cs typeface="+mn-cs"/>
                </a:defRPr>
              </a:lvl1pPr>
              <a:lvl2pPr marL="1410719" algn="l" defTabSz="2821436" rtl="0" eaLnBrk="1" latinLnBrk="0" hangingPunct="1">
                <a:defRPr sz="5600" kern="1200">
                  <a:solidFill>
                    <a:schemeClr val="lt1"/>
                  </a:solidFill>
                  <a:latin typeface="+mn-lt"/>
                  <a:ea typeface="+mn-ea"/>
                  <a:cs typeface="+mn-cs"/>
                </a:defRPr>
              </a:lvl2pPr>
              <a:lvl3pPr marL="2821436" algn="l" defTabSz="2821436" rtl="0" eaLnBrk="1" latinLnBrk="0" hangingPunct="1">
                <a:defRPr sz="5600" kern="1200">
                  <a:solidFill>
                    <a:schemeClr val="lt1"/>
                  </a:solidFill>
                  <a:latin typeface="+mn-lt"/>
                  <a:ea typeface="+mn-ea"/>
                  <a:cs typeface="+mn-cs"/>
                </a:defRPr>
              </a:lvl3pPr>
              <a:lvl4pPr marL="4232155" algn="l" defTabSz="2821436" rtl="0" eaLnBrk="1" latinLnBrk="0" hangingPunct="1">
                <a:defRPr sz="5600" kern="1200">
                  <a:solidFill>
                    <a:schemeClr val="lt1"/>
                  </a:solidFill>
                  <a:latin typeface="+mn-lt"/>
                  <a:ea typeface="+mn-ea"/>
                  <a:cs typeface="+mn-cs"/>
                </a:defRPr>
              </a:lvl4pPr>
              <a:lvl5pPr marL="5642872" algn="l" defTabSz="2821436" rtl="0" eaLnBrk="1" latinLnBrk="0" hangingPunct="1">
                <a:defRPr sz="5600" kern="1200">
                  <a:solidFill>
                    <a:schemeClr val="lt1"/>
                  </a:solidFill>
                  <a:latin typeface="+mn-lt"/>
                  <a:ea typeface="+mn-ea"/>
                  <a:cs typeface="+mn-cs"/>
                </a:defRPr>
              </a:lvl5pPr>
              <a:lvl6pPr marL="7053590" algn="l" defTabSz="2821436" rtl="0" eaLnBrk="1" latinLnBrk="0" hangingPunct="1">
                <a:defRPr sz="5600" kern="1200">
                  <a:solidFill>
                    <a:schemeClr val="lt1"/>
                  </a:solidFill>
                  <a:latin typeface="+mn-lt"/>
                  <a:ea typeface="+mn-ea"/>
                  <a:cs typeface="+mn-cs"/>
                </a:defRPr>
              </a:lvl6pPr>
              <a:lvl7pPr marL="8464309" algn="l" defTabSz="2821436" rtl="0" eaLnBrk="1" latinLnBrk="0" hangingPunct="1">
                <a:defRPr sz="5600" kern="1200">
                  <a:solidFill>
                    <a:schemeClr val="lt1"/>
                  </a:solidFill>
                  <a:latin typeface="+mn-lt"/>
                  <a:ea typeface="+mn-ea"/>
                  <a:cs typeface="+mn-cs"/>
                </a:defRPr>
              </a:lvl7pPr>
              <a:lvl8pPr marL="9875027" algn="l" defTabSz="2821436" rtl="0" eaLnBrk="1" latinLnBrk="0" hangingPunct="1">
                <a:defRPr sz="5600" kern="1200">
                  <a:solidFill>
                    <a:schemeClr val="lt1"/>
                  </a:solidFill>
                  <a:latin typeface="+mn-lt"/>
                  <a:ea typeface="+mn-ea"/>
                  <a:cs typeface="+mn-cs"/>
                </a:defRPr>
              </a:lvl8pPr>
              <a:lvl9pPr marL="11285745" algn="l" defTabSz="2821436" rtl="0" eaLnBrk="1" latinLnBrk="0" hangingPunct="1">
                <a:defRPr sz="5600" kern="1200">
                  <a:solidFill>
                    <a:schemeClr val="lt1"/>
                  </a:solidFill>
                  <a:latin typeface="+mn-lt"/>
                  <a:ea typeface="+mn-ea"/>
                  <a:cs typeface="+mn-cs"/>
                </a:defRPr>
              </a:lvl9pPr>
            </a:lstStyle>
            <a:p>
              <a:pPr algn="ctr"/>
              <a:r>
                <a:rPr lang="en-US" sz="4000" b="1" spc="600" dirty="0" smtClean="0">
                  <a:solidFill>
                    <a:schemeClr val="bg1"/>
                  </a:solidFill>
                  <a:latin typeface="Trebuchet MS" pitchFamily="34" charset="0"/>
                </a:rPr>
                <a:t>QUICK START (cont.)</a:t>
              </a:r>
            </a:p>
            <a:p>
              <a:pPr algn="ctr"/>
              <a:endParaRPr lang="en-US" sz="3600" b="1" baseline="0" dirty="0" smtClean="0">
                <a:solidFill>
                  <a:schemeClr val="bg1"/>
                </a:solidFill>
                <a:latin typeface="Trebuchet MS" pitchFamily="34" charset="0"/>
              </a:endParaRPr>
            </a:p>
            <a:p>
              <a:pPr algn="ctr"/>
              <a:r>
                <a:rPr lang="en-US" sz="2800" b="1" baseline="0" dirty="0" smtClean="0">
                  <a:solidFill>
                    <a:srgbClr val="FFC000"/>
                  </a:solidFill>
                  <a:latin typeface="Trebuchet MS" pitchFamily="34" charset="0"/>
                </a:rPr>
                <a:t>How to change the template color theme</a:t>
              </a:r>
            </a:p>
            <a:p>
              <a:pPr marL="0" marR="0" lvl="2" indent="0" algn="l" defTabSz="114300" rtl="0" eaLnBrk="1" fontAlgn="auto" latinLnBrk="0" hangingPunct="1">
                <a:lnSpc>
                  <a:spcPct val="100000"/>
                </a:lnSpc>
                <a:spcBef>
                  <a:spcPts val="0"/>
                </a:spcBef>
                <a:spcAft>
                  <a:spcPts val="0"/>
                </a:spcAft>
                <a:buClrTx/>
                <a:buSzTx/>
                <a:buFontTx/>
                <a:buNone/>
                <a:tabLst/>
                <a:defRPr/>
              </a:pPr>
              <a:r>
                <a:rPr lang="en-US" sz="2000" b="0" baseline="0" dirty="0" smtClean="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2000" b="0" spc="0" baseline="0" dirty="0" smtClean="0">
                  <a:solidFill>
                    <a:schemeClr val="bg1">
                      <a:lumMod val="75000"/>
                    </a:schemeClr>
                  </a:solidFill>
                  <a:latin typeface="Trebuchet MS" pitchFamily="34" charset="0"/>
                </a:rPr>
                <a:t>also create your own color theme.</a:t>
              </a:r>
            </a:p>
            <a:p>
              <a:pPr marL="0" marR="0" lvl="2" indent="0" algn="l" defTabSz="114300" rtl="0" eaLnBrk="1" fontAlgn="auto" latinLnBrk="0" hangingPunct="1">
                <a:lnSpc>
                  <a:spcPct val="100000"/>
                </a:lnSpc>
                <a:spcBef>
                  <a:spcPts val="0"/>
                </a:spcBef>
                <a:spcAft>
                  <a:spcPts val="0"/>
                </a:spcAft>
                <a:buClrTx/>
                <a:buSzTx/>
                <a:buFontTx/>
                <a:buNone/>
                <a:tabLst/>
                <a:defRPr/>
              </a:pPr>
              <a:endParaRPr lang="en-US" sz="2000" b="0" baseline="0" dirty="0" smtClean="0">
                <a:solidFill>
                  <a:schemeClr val="bg1">
                    <a:lumMod val="75000"/>
                  </a:schemeClr>
                </a:solidFill>
                <a:latin typeface="Trebuchet MS" pitchFamily="34" charset="0"/>
              </a:endParaRPr>
            </a:p>
            <a:p>
              <a:pPr marL="0" indent="0" algn="l" defTabSz="114300"/>
              <a:endParaRPr lang="en-US" sz="2000" b="0" baseline="0" dirty="0" smtClean="0">
                <a:solidFill>
                  <a:schemeClr val="bg1">
                    <a:lumMod val="75000"/>
                  </a:schemeClr>
                </a:solidFill>
                <a:latin typeface="Trebuchet MS" pitchFamily="34" charset="0"/>
              </a:endParaRPr>
            </a:p>
            <a:p>
              <a:pPr marL="0" indent="0" algn="l" defTabSz="114300"/>
              <a:endParaRPr lang="en-US" sz="2000" b="0" baseline="0" dirty="0" smtClean="0">
                <a:solidFill>
                  <a:schemeClr val="bg1">
                    <a:lumMod val="75000"/>
                  </a:schemeClr>
                </a:solidFill>
                <a:latin typeface="Trebuchet MS" pitchFamily="34" charset="0"/>
              </a:endParaRPr>
            </a:p>
            <a:p>
              <a:pPr marL="0" indent="0" algn="l" defTabSz="114300"/>
              <a:endParaRPr lang="en-US" sz="2000" b="0" baseline="0" dirty="0" smtClean="0">
                <a:solidFill>
                  <a:schemeClr val="bg1">
                    <a:lumMod val="75000"/>
                  </a:schemeClr>
                </a:solidFill>
                <a:latin typeface="Trebuchet MS" pitchFamily="34" charset="0"/>
              </a:endParaRPr>
            </a:p>
            <a:p>
              <a:pPr marL="0" indent="0" algn="l" defTabSz="114300"/>
              <a:endParaRPr lang="en-US" sz="2000" b="0" baseline="0" dirty="0" smtClean="0">
                <a:solidFill>
                  <a:schemeClr val="bg1">
                    <a:lumMod val="75000"/>
                  </a:schemeClr>
                </a:solidFill>
                <a:latin typeface="Trebuchet MS" pitchFamily="34" charset="0"/>
              </a:endParaRPr>
            </a:p>
            <a:p>
              <a:pPr marL="0" indent="0" algn="l" defTabSz="114300"/>
              <a:endParaRPr lang="en-US" sz="2000" b="0" baseline="0" dirty="0" smtClean="0">
                <a:solidFill>
                  <a:schemeClr val="bg1">
                    <a:lumMod val="75000"/>
                  </a:schemeClr>
                </a:solidFill>
                <a:latin typeface="Trebuchet MS" pitchFamily="34" charset="0"/>
              </a:endParaRPr>
            </a:p>
            <a:p>
              <a:pPr marL="0" indent="0" algn="l" defTabSz="114300"/>
              <a:endParaRPr lang="en-US" sz="2000" b="0" baseline="0" dirty="0" smtClean="0">
                <a:solidFill>
                  <a:schemeClr val="bg1">
                    <a:lumMod val="75000"/>
                  </a:schemeClr>
                </a:solidFill>
                <a:latin typeface="Trebuchet MS" pitchFamily="34" charset="0"/>
              </a:endParaRPr>
            </a:p>
            <a:p>
              <a:pPr marL="0" indent="0" algn="l" defTabSz="114300"/>
              <a:endParaRPr lang="en-US" sz="2000" b="0" baseline="0" dirty="0" smtClean="0">
                <a:solidFill>
                  <a:schemeClr val="bg1">
                    <a:lumMod val="75000"/>
                  </a:schemeClr>
                </a:solidFill>
                <a:latin typeface="Trebuchet MS" pitchFamily="34" charset="0"/>
              </a:endParaRPr>
            </a:p>
            <a:p>
              <a:pPr marL="0" indent="0" algn="l" defTabSz="114300"/>
              <a:endParaRPr lang="en-US" sz="2000" b="0" baseline="0" dirty="0" smtClean="0">
                <a:solidFill>
                  <a:schemeClr val="bg1">
                    <a:lumMod val="75000"/>
                  </a:schemeClr>
                </a:solidFill>
                <a:latin typeface="Trebuchet MS" pitchFamily="34" charset="0"/>
              </a:endParaRPr>
            </a:p>
            <a:p>
              <a:pPr marL="0" indent="0" algn="l" defTabSz="114300"/>
              <a:r>
                <a:rPr lang="en-US" sz="2000" b="0" baseline="0" dirty="0" smtClean="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114300"/>
              <a:endParaRPr lang="en-US" sz="2000" b="0" baseline="0" dirty="0" smtClean="0">
                <a:solidFill>
                  <a:schemeClr val="bg1">
                    <a:lumMod val="75000"/>
                  </a:schemeClr>
                </a:solidFill>
                <a:latin typeface="Trebuchet MS" pitchFamily="34" charset="0"/>
              </a:endParaRPr>
            </a:p>
            <a:p>
              <a:pPr algn="ctr"/>
              <a:r>
                <a:rPr lang="en-US" sz="2800" b="1" baseline="0" dirty="0" smtClean="0">
                  <a:solidFill>
                    <a:srgbClr val="FFC000"/>
                  </a:solidFill>
                  <a:latin typeface="Trebuchet MS" pitchFamily="34" charset="0"/>
                </a:rPr>
                <a:t>How to add Text</a:t>
              </a:r>
            </a:p>
            <a:p>
              <a:pPr marL="2165350" lvl="2" indent="0" algn="l" defTabSz="114300"/>
              <a:r>
                <a:rPr lang="en-US" sz="2000" b="0" baseline="0" dirty="0" smtClean="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1518341" lvl="2" indent="0" algn="l" defTabSz="114300"/>
              <a:endParaRPr lang="en-US" sz="20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lang="en-US" sz="2000" b="0" baseline="0" dirty="0" smtClean="0">
                  <a:solidFill>
                    <a:schemeClr val="bg1">
                      <a:lumMod val="75000"/>
                    </a:schemeClr>
                  </a:solidFill>
                  <a:latin typeface="Trebuchet MS" pitchFamily="34" charset="0"/>
                </a:rPr>
                <a:t> </a:t>
              </a:r>
              <a:r>
                <a:rPr kumimoji="0" lang="en-US" sz="2800" b="1" i="0" u="none" strike="noStrike" kern="1200" cap="none" spc="0" normalizeH="0" baseline="0" noProof="0" dirty="0" smtClean="0">
                  <a:ln>
                    <a:noFill/>
                  </a:ln>
                  <a:solidFill>
                    <a:srgbClr val="FFC000"/>
                  </a:solidFill>
                  <a:effectLst/>
                  <a:uLnTx/>
                  <a:uFillTx/>
                  <a:latin typeface="Trebuchet MS" pitchFamily="34" charset="0"/>
                </a:rPr>
                <a:t>Text size</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white">
                      <a:lumMod val="75000"/>
                    </a:prstClr>
                  </a:solidFill>
                  <a:effectLst/>
                  <a:uLnTx/>
                  <a:uFillTx/>
                  <a:latin typeface="Trebuchet MS" pitchFamily="34" charset="0"/>
                </a:rPr>
                <a:t>Adjust the size of your text based on how much content you have to present. The default template text offers a good starting point. Follow the conference requirements.</a:t>
              </a:r>
              <a:endParaRPr lang="en-US" sz="2000" b="0" baseline="0" dirty="0" smtClean="0">
                <a:solidFill>
                  <a:schemeClr val="bg1">
                    <a:lumMod val="75000"/>
                  </a:schemeClr>
                </a:solidFill>
                <a:latin typeface="Trebuchet MS" pitchFamily="34" charset="0"/>
              </a:endParaRPr>
            </a:p>
            <a:p>
              <a:pPr marL="1518341" lvl="2" indent="0" algn="l" defTabSz="114300"/>
              <a:endParaRPr lang="en-US" sz="2000" b="0" baseline="0" dirty="0" smtClean="0">
                <a:solidFill>
                  <a:schemeClr val="bg1">
                    <a:lumMod val="75000"/>
                  </a:schemeClr>
                </a:solidFill>
                <a:latin typeface="Trebuchet MS" pitchFamily="34" charset="0"/>
              </a:endParaRPr>
            </a:p>
            <a:p>
              <a:pPr algn="ctr"/>
              <a:r>
                <a:rPr lang="en-US" sz="2800" b="1" baseline="0" dirty="0" smtClean="0">
                  <a:solidFill>
                    <a:srgbClr val="FFC000"/>
                  </a:solidFill>
                  <a:latin typeface="Trebuchet MS" pitchFamily="34" charset="0"/>
                </a:rPr>
                <a:t>How to add Tables</a:t>
              </a:r>
            </a:p>
            <a:p>
              <a:pPr marL="1203325" lvl="1" indent="0" algn="l" defTabSz="114300"/>
              <a:r>
                <a:rPr lang="en-US" sz="2000" b="0" baseline="0" dirty="0" smtClean="0">
                  <a:solidFill>
                    <a:schemeClr val="bg1">
                      <a:lumMod val="75000"/>
                    </a:schemeClr>
                  </a:solidFill>
                  <a:latin typeface="Trebuchet MS" pitchFamily="34" charset="0"/>
                </a:rPr>
                <a:t>To add a table from scratch go to the INSERT menu and click on TABLE. A drop-down box will help you select rows and columns. </a:t>
              </a:r>
            </a:p>
            <a:p>
              <a:pPr marL="0" lvl="0" indent="0" algn="l" defTabSz="114300"/>
              <a:r>
                <a:rPr lang="en-US" sz="2000" b="0" baseline="0" dirty="0" smtClean="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114300"/>
              <a:endParaRPr lang="en-US" sz="2000" b="0" baseline="0" dirty="0" smtClean="0">
                <a:solidFill>
                  <a:schemeClr val="bg1">
                    <a:lumMod val="75000"/>
                  </a:schemeClr>
                </a:solidFill>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smtClean="0">
                  <a:ln>
                    <a:noFill/>
                  </a:ln>
                  <a:solidFill>
                    <a:srgbClr val="FFC000"/>
                  </a:solidFill>
                  <a:effectLst/>
                  <a:uLnTx/>
                  <a:uFillTx/>
                  <a:latin typeface="Trebuchet MS" pitchFamily="34" charset="0"/>
                </a:rPr>
                <a:t>Graphs / Charts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smtClean="0">
                  <a:ln>
                    <a:noFill/>
                  </a:ln>
                  <a:solidFill>
                    <a:srgbClr val="FFC000"/>
                  </a:solidFill>
                  <a:effectLst/>
                  <a:uLnTx/>
                  <a:uFillTx/>
                  <a:latin typeface="Trebuchet MS" pitchFamily="34" charset="0"/>
                </a:rPr>
                <a:t>How to change the column configuration</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1518341"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smtClean="0">
                <a:ln>
                  <a:noFill/>
                </a:ln>
                <a:solidFill>
                  <a:srgbClr val="FFC000"/>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smtClean="0">
                  <a:ln>
                    <a:noFill/>
                  </a:ln>
                  <a:solidFill>
                    <a:srgbClr val="FFC000"/>
                  </a:solidFill>
                  <a:effectLst/>
                  <a:uLnTx/>
                  <a:uFillTx/>
                  <a:latin typeface="Trebuchet MS" pitchFamily="34" charset="0"/>
                </a:rPr>
                <a:t>How to remove the info bars</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smtClean="0">
                <a:ln>
                  <a:noFill/>
                </a:ln>
                <a:solidFill>
                  <a:prstClr val="white">
                    <a:lumMod val="75000"/>
                  </a:prstClr>
                </a:solidFill>
                <a:effectLst/>
                <a:uLnTx/>
                <a:uFillTx/>
                <a:latin typeface="Trebuchet MS" pitchFamily="34" charset="0"/>
              </a:endParaRPr>
            </a:p>
            <a:p>
              <a:pPr marL="0" marR="0" lvl="0" indent="0" algn="ctr" defTabSz="1518341"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smtClean="0">
                  <a:ln>
                    <a:noFill/>
                  </a:ln>
                  <a:solidFill>
                    <a:srgbClr val="FFC000"/>
                  </a:solidFill>
                  <a:effectLst/>
                  <a:uLnTx/>
                  <a:uFillTx/>
                  <a:latin typeface="Trebuchet MS" pitchFamily="34" charset="0"/>
                </a:rPr>
                <a:t>Save your work</a:t>
              </a:r>
            </a:p>
            <a:p>
              <a:pPr marL="0" marR="0" lvl="0" indent="0" algn="l" defTabSz="1143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smtClean="0">
                  <a:ln>
                    <a:noFill/>
                  </a:ln>
                  <a:solidFill>
                    <a:prstClr val="white">
                      <a:lumMod val="75000"/>
                    </a:prstClr>
                  </a:solidFill>
                  <a:effectLst/>
                  <a:uLnTx/>
                  <a:uFillTx/>
                  <a:latin typeface="Trebuchet MS" pitchFamily="34" charset="0"/>
                </a:rPr>
                <a:t>Save your template as a PowerPoint document. For printing, save as PowerPoint of “Print-quality” PDF.</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000" b="0" baseline="0" dirty="0" smtClean="0">
                <a:solidFill>
                  <a:schemeClr val="bg1">
                    <a:lumMod val="75000"/>
                  </a:schemeClr>
                </a:solidFill>
                <a:latin typeface="Trebuchet MS"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smtClean="0">
                <a:ln>
                  <a:noFill/>
                </a:ln>
                <a:solidFill>
                  <a:prstClr val="white">
                    <a:lumMod val="75000"/>
                  </a:prstClr>
                </a:solidFill>
                <a:effectLst/>
                <a:uLnTx/>
                <a:uFillTx/>
                <a:latin typeface="Trebuchet MS" pitchFamily="34" charset="0"/>
              </a:endParaRPr>
            </a:p>
          </p:txBody>
        </p:sp>
        <p:pic>
          <p:nvPicPr>
            <p:cNvPr id="57" name="Picture 56"/>
            <p:cNvPicPr/>
            <p:nvPr userDrawn="1"/>
          </p:nvPicPr>
          <p:blipFill>
            <a:blip r:embed="rId9"/>
            <a:stretch>
              <a:fillRect/>
            </a:stretch>
          </p:blipFill>
          <p:spPr>
            <a:xfrm>
              <a:off x="39540164" y="5819042"/>
              <a:ext cx="5586150" cy="1716939"/>
            </a:xfrm>
            <a:prstGeom prst="rect">
              <a:avLst/>
            </a:prstGeom>
          </p:spPr>
        </p:pic>
        <p:pic>
          <p:nvPicPr>
            <p:cNvPr id="58" name="Picture 57"/>
            <p:cNvPicPr>
              <a:picLocks noChangeAspect="1"/>
            </p:cNvPicPr>
            <p:nvPr userDrawn="1"/>
          </p:nvPicPr>
          <p:blipFill>
            <a:blip r:embed="rId10"/>
            <a:stretch>
              <a:fillRect/>
            </a:stretch>
          </p:blipFill>
          <p:spPr>
            <a:xfrm>
              <a:off x="37434875" y="10972360"/>
              <a:ext cx="2969584" cy="1140240"/>
            </a:xfrm>
            <a:prstGeom prst="rect">
              <a:avLst/>
            </a:prstGeom>
            <a:ln>
              <a:noFill/>
            </a:ln>
          </p:spPr>
        </p:pic>
        <p:pic>
          <p:nvPicPr>
            <p:cNvPr id="59" name="Picture 58"/>
            <p:cNvPicPr/>
            <p:nvPr userDrawn="1"/>
          </p:nvPicPr>
          <p:blipFill>
            <a:blip r:embed="rId11"/>
            <a:stretch>
              <a:fillRect/>
            </a:stretch>
          </p:blipFill>
          <p:spPr>
            <a:xfrm>
              <a:off x="37296876" y="17209011"/>
              <a:ext cx="1482265" cy="825421"/>
            </a:xfrm>
            <a:prstGeom prst="rect">
              <a:avLst/>
            </a:prstGeom>
          </p:spPr>
        </p:pic>
        <p:grpSp>
          <p:nvGrpSpPr>
            <p:cNvPr id="60" name="Group 59"/>
            <p:cNvGrpSpPr/>
            <p:nvPr userDrawn="1"/>
          </p:nvGrpSpPr>
          <p:grpSpPr>
            <a:xfrm>
              <a:off x="37163426" y="41570391"/>
              <a:ext cx="10354213" cy="1085761"/>
              <a:chOff x="31687960" y="48712967"/>
              <a:chExt cx="9771399" cy="1124644"/>
            </a:xfrm>
          </p:grpSpPr>
          <p:sp>
            <p:nvSpPr>
              <p:cNvPr id="62" name="Rounded Rectangle 61"/>
              <p:cNvSpPr/>
              <p:nvPr userDrawn="1"/>
            </p:nvSpPr>
            <p:spPr>
              <a:xfrm>
                <a:off x="31687960" y="48712967"/>
                <a:ext cx="9771397"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2821436" rtl="0" eaLnBrk="1" latinLnBrk="0" hangingPunct="1">
                  <a:defRPr sz="5600" kern="1200">
                    <a:solidFill>
                      <a:schemeClr val="lt1"/>
                    </a:solidFill>
                    <a:latin typeface="+mn-lt"/>
                    <a:ea typeface="+mn-ea"/>
                    <a:cs typeface="+mn-cs"/>
                  </a:defRPr>
                </a:lvl1pPr>
                <a:lvl2pPr marL="1410719" algn="l" defTabSz="2821436" rtl="0" eaLnBrk="1" latinLnBrk="0" hangingPunct="1">
                  <a:defRPr sz="5600" kern="1200">
                    <a:solidFill>
                      <a:schemeClr val="lt1"/>
                    </a:solidFill>
                    <a:latin typeface="+mn-lt"/>
                    <a:ea typeface="+mn-ea"/>
                    <a:cs typeface="+mn-cs"/>
                  </a:defRPr>
                </a:lvl2pPr>
                <a:lvl3pPr marL="2821436" algn="l" defTabSz="2821436" rtl="0" eaLnBrk="1" latinLnBrk="0" hangingPunct="1">
                  <a:defRPr sz="5600" kern="1200">
                    <a:solidFill>
                      <a:schemeClr val="lt1"/>
                    </a:solidFill>
                    <a:latin typeface="+mn-lt"/>
                    <a:ea typeface="+mn-ea"/>
                    <a:cs typeface="+mn-cs"/>
                  </a:defRPr>
                </a:lvl3pPr>
                <a:lvl4pPr marL="4232155" algn="l" defTabSz="2821436" rtl="0" eaLnBrk="1" latinLnBrk="0" hangingPunct="1">
                  <a:defRPr sz="5600" kern="1200">
                    <a:solidFill>
                      <a:schemeClr val="lt1"/>
                    </a:solidFill>
                    <a:latin typeface="+mn-lt"/>
                    <a:ea typeface="+mn-ea"/>
                    <a:cs typeface="+mn-cs"/>
                  </a:defRPr>
                </a:lvl4pPr>
                <a:lvl5pPr marL="5642872" algn="l" defTabSz="2821436" rtl="0" eaLnBrk="1" latinLnBrk="0" hangingPunct="1">
                  <a:defRPr sz="5600" kern="1200">
                    <a:solidFill>
                      <a:schemeClr val="lt1"/>
                    </a:solidFill>
                    <a:latin typeface="+mn-lt"/>
                    <a:ea typeface="+mn-ea"/>
                    <a:cs typeface="+mn-cs"/>
                  </a:defRPr>
                </a:lvl5pPr>
                <a:lvl6pPr marL="7053590" algn="l" defTabSz="2821436" rtl="0" eaLnBrk="1" latinLnBrk="0" hangingPunct="1">
                  <a:defRPr sz="5600" kern="1200">
                    <a:solidFill>
                      <a:schemeClr val="lt1"/>
                    </a:solidFill>
                    <a:latin typeface="+mn-lt"/>
                    <a:ea typeface="+mn-ea"/>
                    <a:cs typeface="+mn-cs"/>
                  </a:defRPr>
                </a:lvl6pPr>
                <a:lvl7pPr marL="8464309" algn="l" defTabSz="2821436" rtl="0" eaLnBrk="1" latinLnBrk="0" hangingPunct="1">
                  <a:defRPr sz="5600" kern="1200">
                    <a:solidFill>
                      <a:schemeClr val="lt1"/>
                    </a:solidFill>
                    <a:latin typeface="+mn-lt"/>
                    <a:ea typeface="+mn-ea"/>
                    <a:cs typeface="+mn-cs"/>
                  </a:defRPr>
                </a:lvl7pPr>
                <a:lvl8pPr marL="9875027" algn="l" defTabSz="2821436" rtl="0" eaLnBrk="1" latinLnBrk="0" hangingPunct="1">
                  <a:defRPr sz="5600" kern="1200">
                    <a:solidFill>
                      <a:schemeClr val="lt1"/>
                    </a:solidFill>
                    <a:latin typeface="+mn-lt"/>
                    <a:ea typeface="+mn-ea"/>
                    <a:cs typeface="+mn-cs"/>
                  </a:defRPr>
                </a:lvl8pPr>
                <a:lvl9pPr marL="11285745" algn="l" defTabSz="2821436" rtl="0" eaLnBrk="1" latinLnBrk="0" hangingPunct="1">
                  <a:defRPr sz="5600" kern="1200">
                    <a:solidFill>
                      <a:schemeClr val="lt1"/>
                    </a:solidFill>
                    <a:latin typeface="+mn-lt"/>
                    <a:ea typeface="+mn-ea"/>
                    <a:cs typeface="+mn-cs"/>
                  </a:defRPr>
                </a:lvl9pPr>
              </a:lstStyle>
              <a:p>
                <a:pPr algn="ctr"/>
                <a:endParaRPr lang="en-US"/>
              </a:p>
            </p:txBody>
          </p:sp>
          <p:pic>
            <p:nvPicPr>
              <p:cNvPr id="63" name="Picture 62" descr="http://t2.gstatic.com/images?q=tbn:ANd9GcR4APHC6TT9w54M2zn_pvCiBxUNcspYPoVxirLRphBoJabfSvu7zw">
                <a:hlinkClick r:id="rId12"/>
              </p:cNvPr>
              <p:cNvPicPr>
                <a:picLocks noChangeAspect="1" noChangeArrowheads="1"/>
              </p:cNvPicPr>
              <p:nvPr userDrawn="1"/>
            </p:nvPicPr>
            <p:blipFill>
              <a:blip r:embed="rId13" cstate="print"/>
              <a:srcRect/>
              <a:stretch>
                <a:fillRect/>
              </a:stretch>
            </p:blipFill>
            <p:spPr bwMode="auto">
              <a:xfrm>
                <a:off x="31813899" y="48811299"/>
                <a:ext cx="914401" cy="914399"/>
              </a:xfrm>
              <a:prstGeom prst="rect">
                <a:avLst/>
              </a:prstGeom>
              <a:noFill/>
              <a:ln>
                <a:noFill/>
              </a:ln>
            </p:spPr>
          </p:pic>
          <p:sp>
            <p:nvSpPr>
              <p:cNvPr id="64" name="TextBox 66"/>
              <p:cNvSpPr txBox="1"/>
              <p:nvPr userDrawn="1"/>
            </p:nvSpPr>
            <p:spPr>
              <a:xfrm>
                <a:off x="32788169" y="48933732"/>
                <a:ext cx="8671190" cy="903879"/>
              </a:xfrm>
              <a:prstGeom prst="rect">
                <a:avLst/>
              </a:prstGeom>
              <a:noFill/>
              <a:ln>
                <a:noFill/>
              </a:ln>
            </p:spPr>
            <p:txBody>
              <a:bodyPr wrap="square" rtlCol="0">
                <a:spAutoFit/>
              </a:bodyPr>
              <a:lstStyle>
                <a:defPPr>
                  <a:defRPr lang="en-US"/>
                </a:defPPr>
                <a:lvl1pPr marL="0" algn="l" defTabSz="2821436" rtl="0" eaLnBrk="1" latinLnBrk="0" hangingPunct="1">
                  <a:defRPr sz="5600" kern="1200">
                    <a:solidFill>
                      <a:schemeClr val="tx1"/>
                    </a:solidFill>
                    <a:latin typeface="+mn-lt"/>
                    <a:ea typeface="+mn-ea"/>
                    <a:cs typeface="+mn-cs"/>
                  </a:defRPr>
                </a:lvl1pPr>
                <a:lvl2pPr marL="1410719" algn="l" defTabSz="2821436" rtl="0" eaLnBrk="1" latinLnBrk="0" hangingPunct="1">
                  <a:defRPr sz="5600" kern="1200">
                    <a:solidFill>
                      <a:schemeClr val="tx1"/>
                    </a:solidFill>
                    <a:latin typeface="+mn-lt"/>
                    <a:ea typeface="+mn-ea"/>
                    <a:cs typeface="+mn-cs"/>
                  </a:defRPr>
                </a:lvl2pPr>
                <a:lvl3pPr marL="2821436" algn="l" defTabSz="2821436" rtl="0" eaLnBrk="1" latinLnBrk="0" hangingPunct="1">
                  <a:defRPr sz="5600" kern="1200">
                    <a:solidFill>
                      <a:schemeClr val="tx1"/>
                    </a:solidFill>
                    <a:latin typeface="+mn-lt"/>
                    <a:ea typeface="+mn-ea"/>
                    <a:cs typeface="+mn-cs"/>
                  </a:defRPr>
                </a:lvl3pPr>
                <a:lvl4pPr marL="4232155" algn="l" defTabSz="2821436" rtl="0" eaLnBrk="1" latinLnBrk="0" hangingPunct="1">
                  <a:defRPr sz="5600" kern="1200">
                    <a:solidFill>
                      <a:schemeClr val="tx1"/>
                    </a:solidFill>
                    <a:latin typeface="+mn-lt"/>
                    <a:ea typeface="+mn-ea"/>
                    <a:cs typeface="+mn-cs"/>
                  </a:defRPr>
                </a:lvl4pPr>
                <a:lvl5pPr marL="5642872" algn="l" defTabSz="2821436" rtl="0" eaLnBrk="1" latinLnBrk="0" hangingPunct="1">
                  <a:defRPr sz="5600" kern="1200">
                    <a:solidFill>
                      <a:schemeClr val="tx1"/>
                    </a:solidFill>
                    <a:latin typeface="+mn-lt"/>
                    <a:ea typeface="+mn-ea"/>
                    <a:cs typeface="+mn-cs"/>
                  </a:defRPr>
                </a:lvl5pPr>
                <a:lvl6pPr marL="7053590" algn="l" defTabSz="2821436" rtl="0" eaLnBrk="1" latinLnBrk="0" hangingPunct="1">
                  <a:defRPr sz="5600" kern="1200">
                    <a:solidFill>
                      <a:schemeClr val="tx1"/>
                    </a:solidFill>
                    <a:latin typeface="+mn-lt"/>
                    <a:ea typeface="+mn-ea"/>
                    <a:cs typeface="+mn-cs"/>
                  </a:defRPr>
                </a:lvl6pPr>
                <a:lvl7pPr marL="8464309" algn="l" defTabSz="2821436" rtl="0" eaLnBrk="1" latinLnBrk="0" hangingPunct="1">
                  <a:defRPr sz="5600" kern="1200">
                    <a:solidFill>
                      <a:schemeClr val="tx1"/>
                    </a:solidFill>
                    <a:latin typeface="+mn-lt"/>
                    <a:ea typeface="+mn-ea"/>
                    <a:cs typeface="+mn-cs"/>
                  </a:defRPr>
                </a:lvl7pPr>
                <a:lvl8pPr marL="9875027" algn="l" defTabSz="2821436" rtl="0" eaLnBrk="1" latinLnBrk="0" hangingPunct="1">
                  <a:defRPr sz="5600" kern="1200">
                    <a:solidFill>
                      <a:schemeClr val="tx1"/>
                    </a:solidFill>
                    <a:latin typeface="+mn-lt"/>
                    <a:ea typeface="+mn-ea"/>
                    <a:cs typeface="+mn-cs"/>
                  </a:defRPr>
                </a:lvl8pPr>
                <a:lvl9pPr marL="11285745" algn="l" defTabSz="2821436" rtl="0" eaLnBrk="1" latinLnBrk="0" hangingPunct="1">
                  <a:defRPr sz="5600" kern="1200">
                    <a:solidFill>
                      <a:schemeClr val="tx1"/>
                    </a:solidFill>
                    <a:latin typeface="+mn-lt"/>
                    <a:ea typeface="+mn-ea"/>
                    <a:cs typeface="+mn-cs"/>
                  </a:defRPr>
                </a:lvl9pPr>
              </a:lstStyle>
              <a:p>
                <a:r>
                  <a:rPr lang="en-US" sz="1400" dirty="0" smtClean="0">
                    <a:solidFill>
                      <a:schemeClr val="tx2"/>
                    </a:solidFill>
                    <a:latin typeface="Trebuchet MS" pitchFamily="34" charset="0"/>
                  </a:rPr>
                  <a:t>Student</a:t>
                </a:r>
                <a:r>
                  <a:rPr lang="en-US" sz="1400" baseline="0" dirty="0" smtClean="0">
                    <a:solidFill>
                      <a:schemeClr val="tx2"/>
                    </a:solidFill>
                    <a:latin typeface="Trebuchet MS" pitchFamily="34" charset="0"/>
                  </a:rPr>
                  <a:t> discounts are available on our </a:t>
                </a:r>
                <a:r>
                  <a:rPr lang="en-US" sz="1400" baseline="0" dirty="0" err="1" smtClean="0">
                    <a:solidFill>
                      <a:schemeClr val="tx2"/>
                    </a:solidFill>
                    <a:latin typeface="Trebuchet MS" pitchFamily="34" charset="0"/>
                  </a:rPr>
                  <a:t>Facebook</a:t>
                </a:r>
                <a:r>
                  <a:rPr lang="en-US" sz="1400" baseline="0" dirty="0" smtClean="0">
                    <a:solidFill>
                      <a:schemeClr val="tx2"/>
                    </a:solidFill>
                    <a:latin typeface="Trebuchet MS" pitchFamily="34" charset="0"/>
                  </a:rPr>
                  <a:t> page.</a:t>
                </a:r>
                <a:br>
                  <a:rPr lang="en-US" sz="1400" baseline="0" dirty="0" smtClean="0">
                    <a:solidFill>
                      <a:schemeClr val="tx2"/>
                    </a:solidFill>
                    <a:latin typeface="Trebuchet MS" pitchFamily="34" charset="0"/>
                  </a:rPr>
                </a:br>
                <a:r>
                  <a:rPr lang="en-US" sz="1400" baseline="0" dirty="0" smtClean="0">
                    <a:solidFill>
                      <a:schemeClr val="tx2"/>
                    </a:solidFill>
                    <a:latin typeface="Trebuchet MS" pitchFamily="34" charset="0"/>
                  </a:rPr>
                  <a:t>Go to </a:t>
                </a:r>
                <a:r>
                  <a:rPr lang="en-US" sz="1400" u="sng" baseline="0" dirty="0" smtClean="0">
                    <a:solidFill>
                      <a:schemeClr val="tx2"/>
                    </a:solidFill>
                    <a:latin typeface="Trebuchet MS" pitchFamily="34" charset="0"/>
                  </a:rPr>
                  <a:t>PosterPresentations.com</a:t>
                </a:r>
                <a:r>
                  <a:rPr lang="en-US" sz="1400" baseline="0" dirty="0" smtClean="0">
                    <a:solidFill>
                      <a:schemeClr val="tx2"/>
                    </a:solidFill>
                    <a:latin typeface="Trebuchet MS" pitchFamily="34" charset="0"/>
                  </a:rPr>
                  <a:t> and click on the FB icon. </a:t>
                </a:r>
                <a:endParaRPr lang="en-US" sz="1400" dirty="0">
                  <a:solidFill>
                    <a:schemeClr val="tx2"/>
                  </a:solidFill>
                  <a:latin typeface="Trebuchet MS" pitchFamily="34" charset="0"/>
                </a:endParaRPr>
              </a:p>
            </p:txBody>
          </p:sp>
        </p:grpSp>
        <p:sp>
          <p:nvSpPr>
            <p:cNvPr id="61" name="TextBox 63"/>
            <p:cNvSpPr txBox="1"/>
            <p:nvPr userDrawn="1"/>
          </p:nvSpPr>
          <p:spPr>
            <a:xfrm>
              <a:off x="37163425" y="42954554"/>
              <a:ext cx="4118250" cy="2224346"/>
            </a:xfrm>
            <a:prstGeom prst="rect">
              <a:avLst/>
            </a:prstGeom>
            <a:noFill/>
          </p:spPr>
          <p:txBody>
            <a:bodyPr wrap="none" lIns="0" tIns="0" rIns="0" bIns="0" rtlCol="0">
              <a:spAutoFit/>
            </a:bodyPr>
            <a:lstStyle>
              <a:defPPr>
                <a:defRPr lang="en-US"/>
              </a:defPPr>
              <a:lvl1pPr marL="0" algn="l" defTabSz="2821436" rtl="0" eaLnBrk="1" latinLnBrk="0" hangingPunct="1">
                <a:defRPr sz="5600" kern="1200">
                  <a:solidFill>
                    <a:schemeClr val="tx1"/>
                  </a:solidFill>
                  <a:latin typeface="+mn-lt"/>
                  <a:ea typeface="+mn-ea"/>
                  <a:cs typeface="+mn-cs"/>
                </a:defRPr>
              </a:lvl1pPr>
              <a:lvl2pPr marL="1410719" algn="l" defTabSz="2821436" rtl="0" eaLnBrk="1" latinLnBrk="0" hangingPunct="1">
                <a:defRPr sz="5600" kern="1200">
                  <a:solidFill>
                    <a:schemeClr val="tx1"/>
                  </a:solidFill>
                  <a:latin typeface="+mn-lt"/>
                  <a:ea typeface="+mn-ea"/>
                  <a:cs typeface="+mn-cs"/>
                </a:defRPr>
              </a:lvl2pPr>
              <a:lvl3pPr marL="2821436" algn="l" defTabSz="2821436" rtl="0" eaLnBrk="1" latinLnBrk="0" hangingPunct="1">
                <a:defRPr sz="5600" kern="1200">
                  <a:solidFill>
                    <a:schemeClr val="tx1"/>
                  </a:solidFill>
                  <a:latin typeface="+mn-lt"/>
                  <a:ea typeface="+mn-ea"/>
                  <a:cs typeface="+mn-cs"/>
                </a:defRPr>
              </a:lvl3pPr>
              <a:lvl4pPr marL="4232155" algn="l" defTabSz="2821436" rtl="0" eaLnBrk="1" latinLnBrk="0" hangingPunct="1">
                <a:defRPr sz="5600" kern="1200">
                  <a:solidFill>
                    <a:schemeClr val="tx1"/>
                  </a:solidFill>
                  <a:latin typeface="+mn-lt"/>
                  <a:ea typeface="+mn-ea"/>
                  <a:cs typeface="+mn-cs"/>
                </a:defRPr>
              </a:lvl4pPr>
              <a:lvl5pPr marL="5642872" algn="l" defTabSz="2821436" rtl="0" eaLnBrk="1" latinLnBrk="0" hangingPunct="1">
                <a:defRPr sz="5600" kern="1200">
                  <a:solidFill>
                    <a:schemeClr val="tx1"/>
                  </a:solidFill>
                  <a:latin typeface="+mn-lt"/>
                  <a:ea typeface="+mn-ea"/>
                  <a:cs typeface="+mn-cs"/>
                </a:defRPr>
              </a:lvl5pPr>
              <a:lvl6pPr marL="7053590" algn="l" defTabSz="2821436" rtl="0" eaLnBrk="1" latinLnBrk="0" hangingPunct="1">
                <a:defRPr sz="5600" kern="1200">
                  <a:solidFill>
                    <a:schemeClr val="tx1"/>
                  </a:solidFill>
                  <a:latin typeface="+mn-lt"/>
                  <a:ea typeface="+mn-ea"/>
                  <a:cs typeface="+mn-cs"/>
                </a:defRPr>
              </a:lvl6pPr>
              <a:lvl7pPr marL="8464309" algn="l" defTabSz="2821436" rtl="0" eaLnBrk="1" latinLnBrk="0" hangingPunct="1">
                <a:defRPr sz="5600" kern="1200">
                  <a:solidFill>
                    <a:schemeClr val="tx1"/>
                  </a:solidFill>
                  <a:latin typeface="+mn-lt"/>
                  <a:ea typeface="+mn-ea"/>
                  <a:cs typeface="+mn-cs"/>
                </a:defRPr>
              </a:lvl7pPr>
              <a:lvl8pPr marL="9875027" algn="l" defTabSz="2821436" rtl="0" eaLnBrk="1" latinLnBrk="0" hangingPunct="1">
                <a:defRPr sz="5600" kern="1200">
                  <a:solidFill>
                    <a:schemeClr val="tx1"/>
                  </a:solidFill>
                  <a:latin typeface="+mn-lt"/>
                  <a:ea typeface="+mn-ea"/>
                  <a:cs typeface="+mn-cs"/>
                </a:defRPr>
              </a:lvl8pPr>
              <a:lvl9pPr marL="11285745" algn="l" defTabSz="2821436" rtl="0" eaLnBrk="1" latinLnBrk="0" hangingPunct="1">
                <a:defRPr sz="5600" kern="1200">
                  <a:solidFill>
                    <a:schemeClr val="tx1"/>
                  </a:solidFill>
                  <a:latin typeface="+mn-lt"/>
                  <a:ea typeface="+mn-ea"/>
                  <a:cs typeface="+mn-cs"/>
                </a:defRPr>
              </a:lvl9pPr>
            </a:lstStyle>
            <a:p>
              <a:pPr>
                <a:lnSpc>
                  <a:spcPts val="2600"/>
                </a:lnSpc>
              </a:pPr>
              <a:r>
                <a:rPr lang="en-US" sz="1400" dirty="0" smtClean="0">
                  <a:solidFill>
                    <a:schemeClr val="bg1"/>
                  </a:solidFill>
                  <a:latin typeface="Calibri" panose="020F0502020204030204" pitchFamily="34" charset="0"/>
                </a:rPr>
                <a:t>© 2013</a:t>
              </a:r>
              <a:r>
                <a:rPr lang="en-US" sz="1400" baseline="0" dirty="0" smtClean="0">
                  <a:solidFill>
                    <a:schemeClr val="bg1"/>
                  </a:solidFill>
                  <a:latin typeface="Calibri" panose="020F0502020204030204" pitchFamily="34" charset="0"/>
                </a:rPr>
                <a:t> </a:t>
              </a:r>
              <a:r>
                <a:rPr lang="en-US" sz="1400" dirty="0" smtClean="0">
                  <a:solidFill>
                    <a:schemeClr val="bg1"/>
                  </a:solidFill>
                  <a:latin typeface="Calibri" panose="020F0502020204030204" pitchFamily="34" charset="0"/>
                </a:rPr>
                <a:t>PosterPresentations.com</a:t>
              </a:r>
            </a:p>
            <a:p>
              <a:pPr>
                <a:lnSpc>
                  <a:spcPts val="2600"/>
                </a:lnSpc>
              </a:pPr>
              <a:r>
                <a:rPr lang="en-US" sz="1400" dirty="0" smtClean="0">
                  <a:solidFill>
                    <a:schemeClr val="bg1"/>
                  </a:solidFill>
                  <a:latin typeface="Calibri" panose="020F0502020204030204" pitchFamily="34" charset="0"/>
                </a:rPr>
                <a:t>     2117 Fourth Street ,</a:t>
              </a:r>
              <a:r>
                <a:rPr lang="en-US" sz="1400" baseline="0" dirty="0" smtClean="0">
                  <a:solidFill>
                    <a:schemeClr val="bg1"/>
                  </a:solidFill>
                  <a:latin typeface="Calibri" panose="020F0502020204030204" pitchFamily="34" charset="0"/>
                </a:rPr>
                <a:t> Unit C        </a:t>
              </a:r>
            </a:p>
            <a:p>
              <a:pPr>
                <a:lnSpc>
                  <a:spcPts val="2600"/>
                </a:lnSpc>
              </a:pPr>
              <a:r>
                <a:rPr lang="en-US" sz="1400" baseline="0" dirty="0" smtClean="0">
                  <a:solidFill>
                    <a:schemeClr val="bg1"/>
                  </a:solidFill>
                  <a:latin typeface="Calibri" panose="020F0502020204030204" pitchFamily="34" charset="0"/>
                </a:rPr>
                <a:t>     Berkeley CA 94710</a:t>
              </a:r>
              <a:br>
                <a:rPr lang="en-US" sz="1400" baseline="0" dirty="0" smtClean="0">
                  <a:solidFill>
                    <a:schemeClr val="bg1"/>
                  </a:solidFill>
                  <a:latin typeface="Calibri" panose="020F0502020204030204" pitchFamily="34" charset="0"/>
                </a:rPr>
              </a:br>
              <a:r>
                <a:rPr lang="en-US" sz="1400" baseline="0" dirty="0" smtClean="0">
                  <a:solidFill>
                    <a:schemeClr val="bg1"/>
                  </a:solidFill>
                  <a:latin typeface="Calibri" panose="020F0502020204030204" pitchFamily="34" charset="0"/>
                </a:rPr>
                <a:t>    </a:t>
              </a:r>
              <a:r>
                <a:rPr lang="en-US" sz="1400" b="1" baseline="0" dirty="0" smtClean="0">
                  <a:solidFill>
                    <a:srgbClr val="FFFF00"/>
                  </a:solidFill>
                  <a:latin typeface="Calibri" panose="020F0502020204030204" pitchFamily="34" charset="0"/>
                </a:rPr>
                <a:t>posterpresenter@gmail.com</a:t>
              </a:r>
              <a:endParaRPr lang="en-US" sz="1400" b="1" dirty="0">
                <a:solidFill>
                  <a:srgbClr val="FFFF00"/>
                </a:solidFill>
                <a:latin typeface="Calibri" panose="020F0502020204030204" pitchFamily="34" charset="0"/>
              </a:endParaRPr>
            </a:p>
          </p:txBody>
        </p:sp>
      </p:grpSp>
    </p:spTree>
  </p:cSld>
  <p:clrMap bg1="lt1" tx1="dk1" bg2="lt2" tx2="dk2" accent1="accent1" accent2="accent2" accent3="accent3" accent4="accent4" accent5="accent5" accent6="accent6" hlink="hlink" folHlink="folHlink"/>
  <p:sldLayoutIdLst>
    <p:sldLayoutId id="2147483659" r:id="rId1"/>
  </p:sldLayoutIdLst>
  <p:timing>
    <p:tnLst>
      <p:par>
        <p:cTn xmlns:p14="http://schemas.microsoft.com/office/powerpoint/2010/main" id="1" dur="indefinite" restart="never" nodeType="tmRoot"/>
      </p:par>
    </p:tnLst>
  </p:timing>
  <p:txStyles>
    <p:titleStyle>
      <a:lvl1pPr algn="ctr" defTabSz="3174280" rtl="0" eaLnBrk="1" latinLnBrk="0" hangingPunct="1">
        <a:spcBef>
          <a:spcPct val="0"/>
        </a:spcBef>
        <a:buNone/>
        <a:defRPr sz="6300" kern="1200">
          <a:solidFill>
            <a:schemeClr val="bg1"/>
          </a:solidFill>
          <a:latin typeface="Trebuchet MS" pitchFamily="34" charset="0"/>
          <a:ea typeface="+mj-ea"/>
          <a:cs typeface="+mj-cs"/>
        </a:defRPr>
      </a:lvl1pPr>
    </p:titleStyle>
    <p:bodyStyle>
      <a:lvl1pPr marL="1190355" indent="-1190355" algn="l" defTabSz="3174280" rtl="0" eaLnBrk="1" latinLnBrk="0" hangingPunct="1">
        <a:spcBef>
          <a:spcPct val="20000"/>
        </a:spcBef>
        <a:buFont typeface="Arial" pitchFamily="34" charset="0"/>
        <a:buChar char="•"/>
        <a:defRPr sz="11100" kern="1200">
          <a:solidFill>
            <a:schemeClr val="tx1"/>
          </a:solidFill>
          <a:latin typeface="+mn-lt"/>
          <a:ea typeface="+mn-ea"/>
          <a:cs typeface="+mn-cs"/>
        </a:defRPr>
      </a:lvl1pPr>
      <a:lvl2pPr marL="2579102" indent="-991962" algn="l" defTabSz="3174280" rtl="0" eaLnBrk="1" latinLnBrk="0" hangingPunct="1">
        <a:spcBef>
          <a:spcPct val="20000"/>
        </a:spcBef>
        <a:buFont typeface="Arial" pitchFamily="34" charset="0"/>
        <a:buChar char="–"/>
        <a:defRPr sz="9800" kern="1200">
          <a:solidFill>
            <a:schemeClr val="tx1"/>
          </a:solidFill>
          <a:latin typeface="+mn-lt"/>
          <a:ea typeface="+mn-ea"/>
          <a:cs typeface="+mn-cs"/>
        </a:defRPr>
      </a:lvl2pPr>
      <a:lvl3pPr marL="3967851" indent="-793571" algn="l" defTabSz="3174280" rtl="0" eaLnBrk="1" latinLnBrk="0" hangingPunct="1">
        <a:spcBef>
          <a:spcPct val="20000"/>
        </a:spcBef>
        <a:buFont typeface="Arial" pitchFamily="34" charset="0"/>
        <a:buChar char="•"/>
        <a:defRPr sz="8400" kern="1200">
          <a:solidFill>
            <a:schemeClr val="tx1"/>
          </a:solidFill>
          <a:latin typeface="+mn-lt"/>
          <a:ea typeface="+mn-ea"/>
          <a:cs typeface="+mn-cs"/>
        </a:defRPr>
      </a:lvl3pPr>
      <a:lvl4pPr marL="555499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4pPr>
      <a:lvl5pPr marL="7142129"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5pPr>
      <a:lvl6pPr marL="872927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6pPr>
      <a:lvl7pPr marL="10316409"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7pPr>
      <a:lvl8pPr marL="1190355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8pPr>
      <a:lvl9pPr marL="1349069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9pPr>
    </p:bodyStyle>
    <p:otherStyle>
      <a:defPPr>
        <a:defRPr lang="en-US"/>
      </a:defPPr>
      <a:lvl1pPr marL="0" algn="l" defTabSz="3174280" rtl="0" eaLnBrk="1" latinLnBrk="0" hangingPunct="1">
        <a:defRPr sz="6300" kern="1200">
          <a:solidFill>
            <a:schemeClr val="tx1"/>
          </a:solidFill>
          <a:latin typeface="+mn-lt"/>
          <a:ea typeface="+mn-ea"/>
          <a:cs typeface="+mn-cs"/>
        </a:defRPr>
      </a:lvl1pPr>
      <a:lvl2pPr marL="1587141" algn="l" defTabSz="3174280" rtl="0" eaLnBrk="1" latinLnBrk="0" hangingPunct="1">
        <a:defRPr sz="6300" kern="1200">
          <a:solidFill>
            <a:schemeClr val="tx1"/>
          </a:solidFill>
          <a:latin typeface="+mn-lt"/>
          <a:ea typeface="+mn-ea"/>
          <a:cs typeface="+mn-cs"/>
        </a:defRPr>
      </a:lvl2pPr>
      <a:lvl3pPr marL="3174280" algn="l" defTabSz="3174280" rtl="0" eaLnBrk="1" latinLnBrk="0" hangingPunct="1">
        <a:defRPr sz="6300" kern="1200">
          <a:solidFill>
            <a:schemeClr val="tx1"/>
          </a:solidFill>
          <a:latin typeface="+mn-lt"/>
          <a:ea typeface="+mn-ea"/>
          <a:cs typeface="+mn-cs"/>
        </a:defRPr>
      </a:lvl3pPr>
      <a:lvl4pPr marL="4761419" algn="l" defTabSz="3174280" rtl="0" eaLnBrk="1" latinLnBrk="0" hangingPunct="1">
        <a:defRPr sz="6300" kern="1200">
          <a:solidFill>
            <a:schemeClr val="tx1"/>
          </a:solidFill>
          <a:latin typeface="+mn-lt"/>
          <a:ea typeface="+mn-ea"/>
          <a:cs typeface="+mn-cs"/>
        </a:defRPr>
      </a:lvl4pPr>
      <a:lvl5pPr marL="6348559" algn="l" defTabSz="3174280" rtl="0" eaLnBrk="1" latinLnBrk="0" hangingPunct="1">
        <a:defRPr sz="6300" kern="1200">
          <a:solidFill>
            <a:schemeClr val="tx1"/>
          </a:solidFill>
          <a:latin typeface="+mn-lt"/>
          <a:ea typeface="+mn-ea"/>
          <a:cs typeface="+mn-cs"/>
        </a:defRPr>
      </a:lvl5pPr>
      <a:lvl6pPr marL="7935700" algn="l" defTabSz="3174280" rtl="0" eaLnBrk="1" latinLnBrk="0" hangingPunct="1">
        <a:defRPr sz="6300" kern="1200">
          <a:solidFill>
            <a:schemeClr val="tx1"/>
          </a:solidFill>
          <a:latin typeface="+mn-lt"/>
          <a:ea typeface="+mn-ea"/>
          <a:cs typeface="+mn-cs"/>
        </a:defRPr>
      </a:lvl6pPr>
      <a:lvl7pPr marL="9522841" algn="l" defTabSz="3174280" rtl="0" eaLnBrk="1" latinLnBrk="0" hangingPunct="1">
        <a:defRPr sz="6300" kern="1200">
          <a:solidFill>
            <a:schemeClr val="tx1"/>
          </a:solidFill>
          <a:latin typeface="+mn-lt"/>
          <a:ea typeface="+mn-ea"/>
          <a:cs typeface="+mn-cs"/>
        </a:defRPr>
      </a:lvl7pPr>
      <a:lvl8pPr marL="11109980" algn="l" defTabSz="3174280" rtl="0" eaLnBrk="1" latinLnBrk="0" hangingPunct="1">
        <a:defRPr sz="6300" kern="1200">
          <a:solidFill>
            <a:schemeClr val="tx1"/>
          </a:solidFill>
          <a:latin typeface="+mn-lt"/>
          <a:ea typeface="+mn-ea"/>
          <a:cs typeface="+mn-cs"/>
        </a:defRPr>
      </a:lvl8pPr>
      <a:lvl9pPr marL="12697121" algn="l" defTabSz="3174280" rtl="0" eaLnBrk="1" latinLnBrk="0" hangingPunct="1">
        <a:defRPr sz="6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emf"/><Relationship Id="rId5" Type="http://schemas.openxmlformats.org/officeDocument/2006/relationships/image" Target="../media/image13.jpg"/><Relationship Id="rId6" Type="http://schemas.openxmlformats.org/officeDocument/2006/relationships/image" Target="../media/image14.emf"/><Relationship Id="rId7" Type="http://schemas.openxmlformats.org/officeDocument/2006/relationships/image" Target="../media/image15.emf"/><Relationship Id="rId8" Type="http://schemas.openxmlformats.org/officeDocument/2006/relationships/image" Target="../media/image16.emf"/><Relationship Id="rId9" Type="http://schemas.openxmlformats.org/officeDocument/2006/relationships/image" Target="../media/image17.em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70140" y="5171790"/>
            <a:ext cx="8486068" cy="6027751"/>
          </a:xfrm>
        </p:spPr>
        <p:txBody>
          <a:bodyPr/>
          <a:lstStyle/>
          <a:p>
            <a:pPr>
              <a:spcBef>
                <a:spcPts val="750"/>
              </a:spcBef>
              <a:spcAft>
                <a:spcPts val="750"/>
              </a:spcAft>
            </a:pPr>
            <a:r>
              <a:rPr lang="en-US" dirty="0" smtClean="0"/>
              <a:t>Two measures of </a:t>
            </a:r>
            <a:r>
              <a:rPr lang="en-US" dirty="0" smtClean="0">
                <a:solidFill>
                  <a:srgbClr val="FF0000"/>
                </a:solidFill>
              </a:rPr>
              <a:t>the complexity of two dimensional binary patterns</a:t>
            </a:r>
            <a:r>
              <a:rPr lang="en-US" dirty="0" smtClean="0"/>
              <a:t> are compared with </a:t>
            </a:r>
            <a:r>
              <a:rPr lang="en-US" dirty="0" smtClean="0">
                <a:solidFill>
                  <a:srgbClr val="FF0000"/>
                </a:solidFill>
              </a:rPr>
              <a:t>human judgments </a:t>
            </a:r>
            <a:r>
              <a:rPr lang="en-US" dirty="0" smtClean="0"/>
              <a:t>of perceived complexity:</a:t>
            </a:r>
            <a:endParaRPr lang="en-US" dirty="0"/>
          </a:p>
          <a:p>
            <a:pPr>
              <a:spcBef>
                <a:spcPts val="750"/>
              </a:spcBef>
              <a:spcAft>
                <a:spcPts val="750"/>
              </a:spcAft>
              <a:buFont typeface="Arial"/>
              <a:buChar char="•"/>
            </a:pPr>
            <a:r>
              <a:rPr lang="en-US" dirty="0" smtClean="0"/>
              <a:t>The first method termed </a:t>
            </a:r>
            <a:r>
              <a:rPr lang="en-US" dirty="0" smtClean="0">
                <a:solidFill>
                  <a:srgbClr val="FF0000"/>
                </a:solidFill>
              </a:rPr>
              <a:t>Pattern Sub-symmetry </a:t>
            </a:r>
            <a:r>
              <a:rPr lang="en-US" dirty="0" smtClean="0"/>
              <a:t>counts the total number of sub-symmetries </a:t>
            </a:r>
            <a:r>
              <a:rPr lang="en-US" dirty="0" smtClean="0">
                <a:solidFill>
                  <a:srgbClr val="000000"/>
                </a:solidFill>
              </a:rPr>
              <a:t>present </a:t>
            </a:r>
            <a:r>
              <a:rPr lang="en-US" dirty="0" smtClean="0"/>
              <a:t>in the pattern. Two variants for calculating the number of </a:t>
            </a:r>
            <a:r>
              <a:rPr lang="en-US" dirty="0" smtClean="0">
                <a:solidFill>
                  <a:srgbClr val="000000"/>
                </a:solidFill>
              </a:rPr>
              <a:t>pattern sub-symmetries </a:t>
            </a:r>
            <a:r>
              <a:rPr lang="en-US" dirty="0" smtClean="0"/>
              <a:t>are tested: </a:t>
            </a:r>
            <a:r>
              <a:rPr lang="en-US" dirty="0" smtClean="0">
                <a:solidFill>
                  <a:srgbClr val="FF0000"/>
                </a:solidFill>
              </a:rPr>
              <a:t>weighted </a:t>
            </a:r>
            <a:r>
              <a:rPr lang="en-US" dirty="0" smtClean="0"/>
              <a:t>and </a:t>
            </a:r>
            <a:r>
              <a:rPr lang="en-US" dirty="0" smtClean="0">
                <a:solidFill>
                  <a:srgbClr val="FF0000"/>
                </a:solidFill>
              </a:rPr>
              <a:t>un-weighted</a:t>
            </a:r>
            <a:r>
              <a:rPr lang="en-US" dirty="0" smtClean="0"/>
              <a:t>. The weighted version takes the length of the sub-symmetry into account.</a:t>
            </a:r>
          </a:p>
          <a:p>
            <a:pPr>
              <a:spcBef>
                <a:spcPts val="750"/>
              </a:spcBef>
              <a:spcAft>
                <a:spcPts val="750"/>
              </a:spcAft>
              <a:buFont typeface="Arial"/>
              <a:buChar char="•"/>
            </a:pPr>
            <a:r>
              <a:rPr lang="en-US" dirty="0" smtClean="0"/>
              <a:t>The second method is the </a:t>
            </a:r>
            <a:r>
              <a:rPr lang="en-US" dirty="0" err="1" smtClean="0">
                <a:solidFill>
                  <a:srgbClr val="FF0000"/>
                </a:solidFill>
              </a:rPr>
              <a:t>Papentin</a:t>
            </a:r>
            <a:r>
              <a:rPr lang="en-US" dirty="0">
                <a:solidFill>
                  <a:srgbClr val="FF0000"/>
                </a:solidFill>
              </a:rPr>
              <a:t> </a:t>
            </a:r>
            <a:r>
              <a:rPr lang="en-US" dirty="0" smtClean="0">
                <a:solidFill>
                  <a:srgbClr val="FF0000"/>
                </a:solidFill>
              </a:rPr>
              <a:t>Complexity</a:t>
            </a:r>
            <a:r>
              <a:rPr lang="en-US" dirty="0" smtClean="0"/>
              <a:t>, which approximates the Kolmogorov complexity.</a:t>
            </a:r>
          </a:p>
          <a:p>
            <a:pPr>
              <a:spcBef>
                <a:spcPts val="750"/>
              </a:spcBef>
              <a:spcAft>
                <a:spcPts val="750"/>
              </a:spcAft>
            </a:pPr>
            <a:r>
              <a:rPr lang="en-US" dirty="0" smtClean="0"/>
              <a:t>Experimental results confirm the effectiveness of the pattern </a:t>
            </a:r>
            <a:r>
              <a:rPr lang="en-US" dirty="0"/>
              <a:t>s</a:t>
            </a:r>
            <a:r>
              <a:rPr lang="en-US" dirty="0" smtClean="0"/>
              <a:t>ub-symmetry, a computationally fast method, in predicting human judgments of visual complexity. The </a:t>
            </a:r>
            <a:r>
              <a:rPr lang="en-US" dirty="0"/>
              <a:t>results </a:t>
            </a:r>
            <a:r>
              <a:rPr lang="en-US" dirty="0" smtClean="0"/>
              <a:t>also support </a:t>
            </a:r>
            <a:r>
              <a:rPr lang="en-US" dirty="0"/>
              <a:t>psychological evidence that the most salient reflection symmetries perceived by the brain are: foremost, </a:t>
            </a:r>
            <a:r>
              <a:rPr lang="en-US" dirty="0" smtClean="0"/>
              <a:t>reflection </a:t>
            </a:r>
            <a:r>
              <a:rPr lang="en-US" dirty="0"/>
              <a:t>about the vertical </a:t>
            </a:r>
            <a:r>
              <a:rPr lang="en-US" dirty="0" smtClean="0"/>
              <a:t>axis, </a:t>
            </a:r>
            <a:r>
              <a:rPr lang="en-US" dirty="0"/>
              <a:t>followed a </a:t>
            </a:r>
            <a:r>
              <a:rPr lang="en-US" dirty="0" smtClean="0"/>
              <a:t>horizontal </a:t>
            </a:r>
            <a:r>
              <a:rPr lang="en-US" dirty="0"/>
              <a:t>axis, and then diagonal </a:t>
            </a:r>
            <a:r>
              <a:rPr lang="en-US" dirty="0" smtClean="0"/>
              <a:t>axes.</a:t>
            </a:r>
          </a:p>
          <a:p>
            <a:pPr>
              <a:spcBef>
                <a:spcPts val="750"/>
              </a:spcBef>
              <a:spcAft>
                <a:spcPts val="750"/>
              </a:spcAft>
            </a:pPr>
            <a:endParaRPr lang="en-US" dirty="0"/>
          </a:p>
        </p:txBody>
      </p:sp>
      <p:sp>
        <p:nvSpPr>
          <p:cNvPr id="3" name="Text Placeholder 2"/>
          <p:cNvSpPr>
            <a:spLocks noGrp="1"/>
          </p:cNvSpPr>
          <p:nvPr>
            <p:ph type="body" sz="quarter" idx="11"/>
          </p:nvPr>
        </p:nvSpPr>
        <p:spPr>
          <a:xfrm>
            <a:off x="377571" y="4588423"/>
            <a:ext cx="8479370" cy="579830"/>
          </a:xfrm>
        </p:spPr>
        <p:txBody>
          <a:bodyPr/>
          <a:lstStyle/>
          <a:p>
            <a:pPr>
              <a:spcBef>
                <a:spcPts val="750"/>
              </a:spcBef>
              <a:spcAft>
                <a:spcPts val="750"/>
              </a:spcAft>
            </a:pPr>
            <a:r>
              <a:rPr lang="en-US" dirty="0" smtClean="0"/>
              <a:t>Abstract</a:t>
            </a:r>
            <a:endParaRPr lang="en-US" dirty="0"/>
          </a:p>
        </p:txBody>
      </p:sp>
      <p:sp>
        <p:nvSpPr>
          <p:cNvPr id="7" name="Text Placeholder 6"/>
          <p:cNvSpPr>
            <a:spLocks noGrp="1"/>
          </p:cNvSpPr>
          <p:nvPr>
            <p:ph type="body" sz="quarter" idx="25"/>
          </p:nvPr>
        </p:nvSpPr>
        <p:spPr>
          <a:xfrm>
            <a:off x="9110062" y="9497979"/>
            <a:ext cx="8479260" cy="579830"/>
          </a:xfrm>
        </p:spPr>
        <p:txBody>
          <a:bodyPr/>
          <a:lstStyle/>
          <a:p>
            <a:pPr>
              <a:spcBef>
                <a:spcPts val="750"/>
              </a:spcBef>
              <a:spcAft>
                <a:spcPts val="750"/>
              </a:spcAft>
            </a:pPr>
            <a:r>
              <a:rPr lang="en-US" dirty="0" smtClean="0"/>
              <a:t>Experimental Results</a:t>
            </a:r>
            <a:endParaRPr lang="en-US" dirty="0"/>
          </a:p>
        </p:txBody>
      </p:sp>
      <p:sp>
        <p:nvSpPr>
          <p:cNvPr id="8" name="Text Placeholder 7"/>
          <p:cNvSpPr>
            <a:spLocks noGrp="1"/>
          </p:cNvSpPr>
          <p:nvPr>
            <p:ph type="body" sz="quarter" idx="26"/>
          </p:nvPr>
        </p:nvSpPr>
        <p:spPr>
          <a:xfrm>
            <a:off x="9110062" y="10069866"/>
            <a:ext cx="8479260" cy="1564991"/>
          </a:xfrm>
        </p:spPr>
        <p:txBody>
          <a:bodyPr/>
          <a:lstStyle/>
          <a:p>
            <a:pPr>
              <a:spcBef>
                <a:spcPts val="750"/>
              </a:spcBef>
              <a:spcAft>
                <a:spcPts val="750"/>
              </a:spcAft>
            </a:pPr>
            <a:r>
              <a:rPr lang="en-US" dirty="0" smtClean="0">
                <a:solidFill>
                  <a:srgbClr val="000000"/>
                </a:solidFill>
              </a:rPr>
              <a:t>The calculations of the three complexity measures produced rankings of the 45 patterns by each complexity measure. These rankings were compared with those obtained from the human judgments by means of Spearman rank correlations. The results are shown in Table 1.</a:t>
            </a:r>
            <a:endParaRPr lang="en-US" dirty="0">
              <a:solidFill>
                <a:srgbClr val="000000"/>
              </a:solidFill>
            </a:endParaRPr>
          </a:p>
        </p:txBody>
      </p:sp>
      <p:sp>
        <p:nvSpPr>
          <p:cNvPr id="9" name="Text Placeholder 8"/>
          <p:cNvSpPr>
            <a:spLocks noGrp="1"/>
          </p:cNvSpPr>
          <p:nvPr>
            <p:ph type="body" sz="quarter" idx="27"/>
          </p:nvPr>
        </p:nvSpPr>
        <p:spPr>
          <a:xfrm>
            <a:off x="9120842" y="15340784"/>
            <a:ext cx="8476931" cy="579830"/>
          </a:xfrm>
        </p:spPr>
        <p:txBody>
          <a:bodyPr/>
          <a:lstStyle/>
          <a:p>
            <a:pPr>
              <a:spcBef>
                <a:spcPts val="750"/>
              </a:spcBef>
              <a:spcAft>
                <a:spcPts val="750"/>
              </a:spcAft>
            </a:pPr>
            <a:r>
              <a:rPr lang="en-US" dirty="0" smtClean="0"/>
              <a:t>Conclusions and Further Research </a:t>
            </a:r>
            <a:endParaRPr lang="en-US" dirty="0"/>
          </a:p>
        </p:txBody>
      </p:sp>
      <p:sp>
        <p:nvSpPr>
          <p:cNvPr id="10" name="Text Placeholder 9"/>
          <p:cNvSpPr>
            <a:spLocks noGrp="1"/>
          </p:cNvSpPr>
          <p:nvPr>
            <p:ph type="body" sz="quarter" idx="28"/>
          </p:nvPr>
        </p:nvSpPr>
        <p:spPr>
          <a:xfrm>
            <a:off x="9126006" y="15997305"/>
            <a:ext cx="8480180" cy="6335528"/>
          </a:xfrm>
        </p:spPr>
        <p:txBody>
          <a:bodyPr/>
          <a:lstStyle/>
          <a:p>
            <a:pPr>
              <a:spcBef>
                <a:spcPts val="750"/>
              </a:spcBef>
              <a:spcAft>
                <a:spcPts val="750"/>
              </a:spcAft>
            </a:pPr>
            <a:r>
              <a:rPr lang="en-US" dirty="0">
                <a:solidFill>
                  <a:srgbClr val="000000"/>
                </a:solidFill>
              </a:rPr>
              <a:t>T</a:t>
            </a:r>
            <a:r>
              <a:rPr lang="en-US" dirty="0" smtClean="0">
                <a:solidFill>
                  <a:srgbClr val="000000"/>
                </a:solidFill>
              </a:rPr>
              <a:t>he </a:t>
            </a:r>
            <a:r>
              <a:rPr lang="en-US" dirty="0">
                <a:solidFill>
                  <a:srgbClr val="000000"/>
                </a:solidFill>
              </a:rPr>
              <a:t>correlation with human </a:t>
            </a:r>
            <a:r>
              <a:rPr lang="en-US" dirty="0" smtClean="0">
                <a:solidFill>
                  <a:srgbClr val="000000"/>
                </a:solidFill>
              </a:rPr>
              <a:t>judgments </a:t>
            </a:r>
            <a:r>
              <a:rPr lang="en-US" dirty="0">
                <a:solidFill>
                  <a:srgbClr val="000000"/>
                </a:solidFill>
              </a:rPr>
              <a:t>is highest for vertical mirror </a:t>
            </a:r>
            <a:r>
              <a:rPr lang="en-US" dirty="0" smtClean="0">
                <a:solidFill>
                  <a:srgbClr val="000000"/>
                </a:solidFill>
              </a:rPr>
              <a:t>symmetry</a:t>
            </a:r>
            <a:r>
              <a:rPr lang="en-US" dirty="0">
                <a:solidFill>
                  <a:srgbClr val="000000"/>
                </a:solidFill>
              </a:rPr>
              <a:t>, </a:t>
            </a:r>
            <a:r>
              <a:rPr lang="en-US" dirty="0" smtClean="0">
                <a:solidFill>
                  <a:srgbClr val="000000"/>
                </a:solidFill>
              </a:rPr>
              <a:t>followed by </a:t>
            </a:r>
            <a:r>
              <a:rPr lang="en-US" dirty="0">
                <a:solidFill>
                  <a:srgbClr val="000000"/>
                </a:solidFill>
              </a:rPr>
              <a:t>horizontal mirror symmetry, and </a:t>
            </a:r>
            <a:r>
              <a:rPr lang="en-US" dirty="0" smtClean="0">
                <a:solidFill>
                  <a:srgbClr val="000000"/>
                </a:solidFill>
              </a:rPr>
              <a:t>finally </a:t>
            </a:r>
            <a:r>
              <a:rPr lang="en-US" dirty="0">
                <a:solidFill>
                  <a:srgbClr val="000000"/>
                </a:solidFill>
              </a:rPr>
              <a:t>for rotational symmetries. </a:t>
            </a:r>
            <a:endParaRPr lang="en-US" dirty="0" smtClean="0">
              <a:solidFill>
                <a:srgbClr val="000000"/>
              </a:solidFill>
            </a:endParaRPr>
          </a:p>
          <a:p>
            <a:pPr>
              <a:spcBef>
                <a:spcPts val="750"/>
              </a:spcBef>
              <a:spcAft>
                <a:spcPts val="750"/>
              </a:spcAft>
            </a:pPr>
            <a:r>
              <a:rPr lang="en-US" dirty="0"/>
              <a:t>The weighted </a:t>
            </a:r>
            <a:r>
              <a:rPr lang="en-US" dirty="0" smtClean="0"/>
              <a:t>sub-</a:t>
            </a:r>
            <a:r>
              <a:rPr lang="en-US" dirty="0" smtClean="0">
                <a:solidFill>
                  <a:srgbClr val="000000"/>
                </a:solidFill>
              </a:rPr>
              <a:t>symmetry measure performed </a:t>
            </a:r>
            <a:r>
              <a:rPr lang="en-US" dirty="0"/>
              <a:t>slightly </a:t>
            </a:r>
            <a:r>
              <a:rPr lang="en-US" dirty="0" smtClean="0"/>
              <a:t>better </a:t>
            </a:r>
            <a:r>
              <a:rPr lang="en-US" dirty="0"/>
              <a:t>than </a:t>
            </a:r>
            <a:r>
              <a:rPr lang="en-US" dirty="0" smtClean="0"/>
              <a:t>the un-weighted measure</a:t>
            </a:r>
            <a:r>
              <a:rPr lang="en-US" dirty="0"/>
              <a:t>, suggesting that placing more weight on the larger sub-symmetries is a good strategy. </a:t>
            </a:r>
          </a:p>
          <a:p>
            <a:pPr>
              <a:spcBef>
                <a:spcPts val="750"/>
              </a:spcBef>
              <a:spcAft>
                <a:spcPts val="750"/>
              </a:spcAft>
            </a:pPr>
            <a:r>
              <a:rPr lang="en-US" dirty="0"/>
              <a:t>Although the </a:t>
            </a:r>
            <a:r>
              <a:rPr lang="en-US" dirty="0" err="1"/>
              <a:t>Papentin</a:t>
            </a:r>
            <a:r>
              <a:rPr lang="en-US" dirty="0"/>
              <a:t> </a:t>
            </a:r>
            <a:r>
              <a:rPr lang="en-US" dirty="0" smtClean="0"/>
              <a:t>L</a:t>
            </a:r>
            <a:r>
              <a:rPr lang="en-US" baseline="-25000" dirty="0" smtClean="0"/>
              <a:t>1</a:t>
            </a:r>
            <a:r>
              <a:rPr lang="en-US" dirty="0" smtClean="0"/>
              <a:t> complexity </a:t>
            </a:r>
            <a:r>
              <a:rPr lang="en-US" dirty="0"/>
              <a:t>is highly and significantly correlated with human </a:t>
            </a:r>
            <a:r>
              <a:rPr lang="en-US" dirty="0" smtClean="0"/>
              <a:t>judgments </a:t>
            </a:r>
            <a:r>
              <a:rPr lang="en-US" dirty="0"/>
              <a:t>of complexity, both sub-symmetry measures outperform the </a:t>
            </a:r>
            <a:r>
              <a:rPr lang="en-US" dirty="0" err="1"/>
              <a:t>Papentin</a:t>
            </a:r>
            <a:r>
              <a:rPr lang="en-US" dirty="0"/>
              <a:t> </a:t>
            </a:r>
            <a:r>
              <a:rPr lang="en-US" dirty="0" smtClean="0"/>
              <a:t>L</a:t>
            </a:r>
            <a:r>
              <a:rPr lang="en-US" baseline="-25000" dirty="0" smtClean="0"/>
              <a:t>1</a:t>
            </a:r>
            <a:r>
              <a:rPr lang="en-US" dirty="0" smtClean="0"/>
              <a:t> </a:t>
            </a:r>
            <a:r>
              <a:rPr lang="en-US" dirty="0"/>
              <a:t>complexity in this </a:t>
            </a:r>
            <a:r>
              <a:rPr lang="en-US" dirty="0" smtClean="0"/>
              <a:t>regard</a:t>
            </a:r>
            <a:r>
              <a:rPr lang="en-US" dirty="0"/>
              <a:t>. </a:t>
            </a:r>
          </a:p>
          <a:p>
            <a:pPr>
              <a:spcBef>
                <a:spcPts val="750"/>
              </a:spcBef>
              <a:spcAft>
                <a:spcPts val="750"/>
              </a:spcAft>
            </a:pPr>
            <a:r>
              <a:rPr lang="en-US" dirty="0"/>
              <a:t>The patterns used in this study were small (</a:t>
            </a:r>
            <a:r>
              <a:rPr lang="en-US" dirty="0" smtClean="0"/>
              <a:t>6-by-6</a:t>
            </a:r>
            <a:r>
              <a:rPr lang="en-US" dirty="0"/>
              <a:t>), and a natural question arises as to how the results presented here will scale up for larger images. It is possible that for larger patterns, complexity </a:t>
            </a:r>
            <a:r>
              <a:rPr lang="en-US" dirty="0" smtClean="0"/>
              <a:t>measures </a:t>
            </a:r>
            <a:r>
              <a:rPr lang="en-US" dirty="0"/>
              <a:t>based on higher hierarchical levels in </a:t>
            </a:r>
            <a:r>
              <a:rPr lang="en-US" dirty="0" err="1"/>
              <a:t>Papentin’s</a:t>
            </a:r>
            <a:r>
              <a:rPr lang="en-US" dirty="0"/>
              <a:t> framework may yield shorter descriptions than </a:t>
            </a:r>
            <a:r>
              <a:rPr lang="en-US" dirty="0" smtClean="0"/>
              <a:t>L</a:t>
            </a:r>
            <a:r>
              <a:rPr lang="en-US" baseline="-25000" dirty="0" smtClean="0"/>
              <a:t>1</a:t>
            </a:r>
            <a:r>
              <a:rPr lang="en-US" dirty="0" smtClean="0"/>
              <a:t>, </a:t>
            </a:r>
            <a:r>
              <a:rPr lang="en-US" dirty="0"/>
              <a:t>and may become competitive with sub-</a:t>
            </a:r>
            <a:r>
              <a:rPr lang="en-US" dirty="0" smtClean="0"/>
              <a:t>symmetries </a:t>
            </a:r>
            <a:r>
              <a:rPr lang="en-US" dirty="0"/>
              <a:t>in terms of modeling human judgments of visual </a:t>
            </a:r>
            <a:r>
              <a:rPr lang="en-US" dirty="0" smtClean="0"/>
              <a:t>complexity</a:t>
            </a:r>
            <a:r>
              <a:rPr lang="en-US" dirty="0"/>
              <a:t>. Such studies are planned for the future. </a:t>
            </a:r>
          </a:p>
          <a:p>
            <a:pPr>
              <a:spcBef>
                <a:spcPts val="750"/>
              </a:spcBef>
              <a:spcAft>
                <a:spcPts val="750"/>
              </a:spcAft>
            </a:pPr>
            <a:endParaRPr lang="en-US" dirty="0"/>
          </a:p>
        </p:txBody>
      </p:sp>
      <p:sp>
        <p:nvSpPr>
          <p:cNvPr id="51" name="Text Placeholder 50"/>
          <p:cNvSpPr>
            <a:spLocks noGrp="1"/>
          </p:cNvSpPr>
          <p:nvPr>
            <p:ph type="body" sz="quarter" idx="150"/>
          </p:nvPr>
        </p:nvSpPr>
        <p:spPr/>
        <p:txBody>
          <a:bodyPr>
            <a:normAutofit fontScale="92500" lnSpcReduction="10000"/>
          </a:bodyPr>
          <a:lstStyle/>
          <a:p>
            <a:pPr>
              <a:lnSpc>
                <a:spcPct val="110000"/>
              </a:lnSpc>
              <a:spcBef>
                <a:spcPts val="750"/>
              </a:spcBef>
              <a:spcAft>
                <a:spcPts val="750"/>
              </a:spcAft>
            </a:pPr>
            <a:r>
              <a:rPr lang="en-US" dirty="0" smtClean="0"/>
              <a:t>New York University Abu Dhabi</a:t>
            </a:r>
            <a:endParaRPr lang="en-US" dirty="0"/>
          </a:p>
        </p:txBody>
      </p:sp>
      <p:sp>
        <p:nvSpPr>
          <p:cNvPr id="52" name="Text Placeholder 51"/>
          <p:cNvSpPr>
            <a:spLocks noGrp="1"/>
          </p:cNvSpPr>
          <p:nvPr>
            <p:ph type="body" sz="quarter" idx="151"/>
          </p:nvPr>
        </p:nvSpPr>
        <p:spPr/>
        <p:txBody>
          <a:bodyPr>
            <a:normAutofit/>
          </a:bodyPr>
          <a:lstStyle/>
          <a:p>
            <a:pPr>
              <a:lnSpc>
                <a:spcPct val="120000"/>
              </a:lnSpc>
              <a:spcBef>
                <a:spcPts val="750"/>
              </a:spcBef>
              <a:spcAft>
                <a:spcPts val="750"/>
              </a:spcAft>
            </a:pPr>
            <a:r>
              <a:rPr lang="en-US" sz="3200" dirty="0"/>
              <a:t>Godfried T. </a:t>
            </a:r>
            <a:r>
              <a:rPr lang="en-US" sz="3200" dirty="0" smtClean="0"/>
              <a:t>Toussaint, </a:t>
            </a:r>
            <a:r>
              <a:rPr lang="en-US" sz="3200" dirty="0" err="1" smtClean="0"/>
              <a:t>Noris</a:t>
            </a:r>
            <a:r>
              <a:rPr lang="en-US" sz="3200" dirty="0" smtClean="0"/>
              <a:t> </a:t>
            </a:r>
            <a:r>
              <a:rPr lang="en-US" sz="3200" dirty="0"/>
              <a:t>S. </a:t>
            </a:r>
            <a:r>
              <a:rPr lang="en-US" sz="3200" dirty="0" err="1" smtClean="0"/>
              <a:t>Onea</a:t>
            </a:r>
            <a:r>
              <a:rPr lang="en-US" sz="3200" dirty="0" smtClean="0"/>
              <a:t>, </a:t>
            </a:r>
            <a:r>
              <a:rPr lang="en-US" sz="3200" dirty="0" err="1" smtClean="0"/>
              <a:t>Quan</a:t>
            </a:r>
            <a:r>
              <a:rPr lang="en-US" sz="3200" dirty="0" smtClean="0"/>
              <a:t> </a:t>
            </a:r>
            <a:r>
              <a:rPr lang="en-US" sz="3200" dirty="0"/>
              <a:t>H. </a:t>
            </a:r>
            <a:r>
              <a:rPr lang="en-US" sz="3200" dirty="0" err="1" smtClean="0"/>
              <a:t>Vuong</a:t>
            </a:r>
            <a:endParaRPr lang="en-US" sz="3200" dirty="0"/>
          </a:p>
          <a:p>
            <a:pPr>
              <a:lnSpc>
                <a:spcPct val="120000"/>
              </a:lnSpc>
              <a:spcBef>
                <a:spcPts val="750"/>
              </a:spcBef>
              <a:spcAft>
                <a:spcPts val="750"/>
              </a:spcAft>
            </a:pPr>
            <a:endParaRPr lang="en-US" dirty="0"/>
          </a:p>
          <a:p>
            <a:pPr>
              <a:lnSpc>
                <a:spcPct val="120000"/>
              </a:lnSpc>
              <a:spcBef>
                <a:spcPts val="750"/>
              </a:spcBef>
              <a:spcAft>
                <a:spcPts val="750"/>
              </a:spcAft>
            </a:pPr>
            <a:endParaRPr lang="en-US" dirty="0"/>
          </a:p>
        </p:txBody>
      </p:sp>
      <p:sp>
        <p:nvSpPr>
          <p:cNvPr id="53" name="Text Placeholder 52"/>
          <p:cNvSpPr>
            <a:spLocks noGrp="1"/>
          </p:cNvSpPr>
          <p:nvPr>
            <p:ph type="body" sz="quarter" idx="153"/>
          </p:nvPr>
        </p:nvSpPr>
        <p:spPr/>
        <p:txBody>
          <a:bodyPr>
            <a:normAutofit fontScale="25000" lnSpcReduction="20000"/>
          </a:bodyPr>
          <a:lstStyle/>
          <a:p>
            <a:pPr>
              <a:lnSpc>
                <a:spcPct val="120000"/>
              </a:lnSpc>
              <a:spcBef>
                <a:spcPts val="750"/>
              </a:spcBef>
              <a:spcAft>
                <a:spcPts val="750"/>
              </a:spcAft>
            </a:pPr>
            <a:r>
              <a:rPr lang="en-US" sz="12800" dirty="0"/>
              <a:t>Measuring the Complexity of Two-Dimensional Binary Patterns </a:t>
            </a:r>
            <a:endParaRPr lang="en-US" sz="12800" dirty="0" smtClean="0"/>
          </a:p>
          <a:p>
            <a:pPr>
              <a:lnSpc>
                <a:spcPct val="120000"/>
              </a:lnSpc>
              <a:spcBef>
                <a:spcPts val="750"/>
              </a:spcBef>
              <a:spcAft>
                <a:spcPts val="750"/>
              </a:spcAft>
            </a:pPr>
            <a:r>
              <a:rPr lang="en-US" sz="12800" dirty="0" smtClean="0"/>
              <a:t>—</a:t>
            </a:r>
            <a:r>
              <a:rPr lang="en-US" sz="12800" dirty="0"/>
              <a:t>Sub-Symmetries versus </a:t>
            </a:r>
            <a:r>
              <a:rPr lang="en-US" sz="12800" dirty="0" err="1"/>
              <a:t>Papentin</a:t>
            </a:r>
            <a:r>
              <a:rPr lang="en-US" sz="12800" dirty="0"/>
              <a:t> Complexity</a:t>
            </a:r>
            <a:r>
              <a:rPr lang="en-US" dirty="0"/>
              <a:t>— </a:t>
            </a:r>
          </a:p>
          <a:p>
            <a:pPr>
              <a:lnSpc>
                <a:spcPct val="120000"/>
              </a:lnSpc>
              <a:spcBef>
                <a:spcPts val="750"/>
              </a:spcBef>
              <a:spcAft>
                <a:spcPts val="750"/>
              </a:spcAft>
            </a:pPr>
            <a:endParaRPr lang="en-US" dirty="0"/>
          </a:p>
        </p:txBody>
      </p:sp>
      <p:pic>
        <p:nvPicPr>
          <p:cNvPr id="13" name="Picture 12" descr="primary-logo-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72766" y="1162409"/>
            <a:ext cx="3994558" cy="1460867"/>
          </a:xfrm>
          <a:prstGeom prst="rect">
            <a:avLst/>
          </a:prstGeom>
        </p:spPr>
      </p:pic>
      <p:pic>
        <p:nvPicPr>
          <p:cNvPr id="19" name="Picture 18" descr="primary-logo-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62409"/>
            <a:ext cx="3994558" cy="1460867"/>
          </a:xfrm>
          <a:prstGeom prst="rect">
            <a:avLst/>
          </a:prstGeom>
        </p:spPr>
      </p:pic>
      <p:sp>
        <p:nvSpPr>
          <p:cNvPr id="20" name="Text Placeholder 2"/>
          <p:cNvSpPr txBox="1">
            <a:spLocks/>
          </p:cNvSpPr>
          <p:nvPr/>
        </p:nvSpPr>
        <p:spPr>
          <a:xfrm>
            <a:off x="370140" y="9465097"/>
            <a:ext cx="8479370" cy="1857102"/>
          </a:xfrm>
          <a:prstGeom prst="rect">
            <a:avLst/>
          </a:prstGeom>
          <a:noFill/>
        </p:spPr>
        <p:txBody>
          <a:bodyPr wrap="square" lIns="66131" tIns="66131" rIns="66131" bIns="66131" anchor="ctr" anchorCtr="0">
            <a:spAutoFit/>
          </a:bodyPr>
          <a:lstStyle>
            <a:lvl1pPr marL="0" indent="0" algn="ctr" defTabSz="3174280" rtl="0" eaLnBrk="1" latinLnBrk="0" hangingPunct="1">
              <a:spcBef>
                <a:spcPct val="20000"/>
              </a:spcBef>
              <a:buFont typeface="Arial" pitchFamily="34" charset="0"/>
              <a:buNone/>
              <a:defRPr sz="2900" b="1" u="sng" kern="1200" baseline="0">
                <a:solidFill>
                  <a:schemeClr val="accent5">
                    <a:lumMod val="50000"/>
                  </a:schemeClr>
                </a:solidFill>
                <a:latin typeface="+mn-lt"/>
                <a:ea typeface="+mn-ea"/>
                <a:cs typeface="+mn-cs"/>
              </a:defRPr>
            </a:lvl1pPr>
            <a:lvl2pPr marL="2579102" indent="-991962" algn="l" defTabSz="3174280" rtl="0" eaLnBrk="1" latinLnBrk="0" hangingPunct="1">
              <a:spcBef>
                <a:spcPct val="20000"/>
              </a:spcBef>
              <a:buFont typeface="Arial" pitchFamily="34" charset="0"/>
              <a:buChar char="–"/>
              <a:defRPr sz="9800" kern="1200">
                <a:solidFill>
                  <a:schemeClr val="tx1"/>
                </a:solidFill>
                <a:latin typeface="+mn-lt"/>
                <a:ea typeface="+mn-ea"/>
                <a:cs typeface="+mn-cs"/>
              </a:defRPr>
            </a:lvl2pPr>
            <a:lvl3pPr marL="3967851" indent="-793571" algn="l" defTabSz="3174280" rtl="0" eaLnBrk="1" latinLnBrk="0" hangingPunct="1">
              <a:spcBef>
                <a:spcPct val="20000"/>
              </a:spcBef>
              <a:buFont typeface="Arial" pitchFamily="34" charset="0"/>
              <a:buChar char="•"/>
              <a:defRPr sz="8400" kern="1200">
                <a:solidFill>
                  <a:schemeClr val="tx1"/>
                </a:solidFill>
                <a:latin typeface="+mn-lt"/>
                <a:ea typeface="+mn-ea"/>
                <a:cs typeface="+mn-cs"/>
              </a:defRPr>
            </a:lvl3pPr>
            <a:lvl4pPr marL="555499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4pPr>
            <a:lvl5pPr marL="7142129"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5pPr>
            <a:lvl6pPr marL="872927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6pPr>
            <a:lvl7pPr marL="10316409"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7pPr>
            <a:lvl8pPr marL="1190355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8pPr>
            <a:lvl9pPr marL="1349069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9pPr>
          </a:lstStyle>
          <a:p>
            <a:pPr>
              <a:spcBef>
                <a:spcPts val="750"/>
              </a:spcBef>
              <a:spcAft>
                <a:spcPts val="750"/>
              </a:spcAft>
            </a:pPr>
            <a:endParaRPr lang="en-US" dirty="0" smtClean="0"/>
          </a:p>
          <a:p>
            <a:pPr>
              <a:spcBef>
                <a:spcPts val="750"/>
              </a:spcBef>
              <a:spcAft>
                <a:spcPts val="750"/>
              </a:spcAft>
            </a:pPr>
            <a:endParaRPr lang="en-US" dirty="0" smtClean="0"/>
          </a:p>
          <a:p>
            <a:pPr>
              <a:spcBef>
                <a:spcPts val="750"/>
              </a:spcBef>
              <a:spcAft>
                <a:spcPts val="750"/>
              </a:spcAft>
            </a:pPr>
            <a:r>
              <a:rPr lang="en-US" dirty="0" smtClean="0"/>
              <a:t>Introduction</a:t>
            </a:r>
            <a:endParaRPr lang="en-US" dirty="0"/>
          </a:p>
        </p:txBody>
      </p:sp>
      <p:sp>
        <p:nvSpPr>
          <p:cNvPr id="25" name="Text Placeholder 1"/>
          <p:cNvSpPr txBox="1">
            <a:spLocks/>
          </p:cNvSpPr>
          <p:nvPr/>
        </p:nvSpPr>
        <p:spPr>
          <a:xfrm>
            <a:off x="396667" y="10374828"/>
            <a:ext cx="8486068" cy="3373179"/>
          </a:xfrm>
          <a:prstGeom prst="rect">
            <a:avLst/>
          </a:prstGeom>
        </p:spPr>
        <p:txBody>
          <a:bodyPr wrap="square" lIns="165328" tIns="165328" rIns="165328" bIns="165328">
            <a:spAutoFit/>
          </a:bodyPr>
          <a:lstStyle>
            <a:lvl1pPr marL="0" indent="0" algn="l" defTabSz="3174280" rtl="0" eaLnBrk="1" latinLnBrk="0" hangingPunct="1">
              <a:spcBef>
                <a:spcPct val="20000"/>
              </a:spcBef>
              <a:buFont typeface="Arial" pitchFamily="34" charset="0"/>
              <a:buNone/>
              <a:defRPr sz="2000" kern="1200">
                <a:solidFill>
                  <a:schemeClr val="tx1"/>
                </a:solidFill>
                <a:latin typeface="Trebuchet MS" pitchFamily="34" charset="0"/>
                <a:ea typeface="+mn-ea"/>
                <a:cs typeface="+mn-cs"/>
              </a:defRPr>
            </a:lvl1pPr>
            <a:lvl2pPr marL="1074626" indent="-413318"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2pPr>
            <a:lvl3pPr marL="1487944" indent="-413318"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3pPr>
            <a:lvl4pPr marL="1942593" indent="-454650"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4pPr>
            <a:lvl5pPr marL="2273248" indent="-330654"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5pPr>
            <a:lvl6pPr marL="872927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6pPr>
            <a:lvl7pPr marL="10316409"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7pPr>
            <a:lvl8pPr marL="1190355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8pPr>
            <a:lvl9pPr marL="1349069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9pPr>
          </a:lstStyle>
          <a:p>
            <a:pPr>
              <a:spcBef>
                <a:spcPts val="750"/>
              </a:spcBef>
              <a:spcAft>
                <a:spcPts val="750"/>
              </a:spcAft>
            </a:pPr>
            <a:endParaRPr lang="en-US" b="1" dirty="0" smtClean="0">
              <a:solidFill>
                <a:schemeClr val="accent5">
                  <a:lumMod val="50000"/>
                </a:schemeClr>
              </a:solidFill>
            </a:endParaRPr>
          </a:p>
          <a:p>
            <a:pPr>
              <a:spcBef>
                <a:spcPts val="750"/>
              </a:spcBef>
              <a:spcAft>
                <a:spcPts val="750"/>
              </a:spcAft>
            </a:pPr>
            <a:endParaRPr lang="en-US" b="1" dirty="0" smtClean="0">
              <a:solidFill>
                <a:schemeClr val="accent5">
                  <a:lumMod val="50000"/>
                </a:schemeClr>
              </a:solidFill>
            </a:endParaRPr>
          </a:p>
          <a:p>
            <a:pPr>
              <a:spcBef>
                <a:spcPts val="750"/>
              </a:spcBef>
              <a:spcAft>
                <a:spcPts val="750"/>
              </a:spcAft>
            </a:pPr>
            <a:r>
              <a:rPr lang="en-US" b="1" dirty="0" smtClean="0">
                <a:solidFill>
                  <a:schemeClr val="accent5">
                    <a:lumMod val="50000"/>
                  </a:schemeClr>
                </a:solidFill>
              </a:rPr>
              <a:t>1. Dataset:</a:t>
            </a:r>
          </a:p>
          <a:p>
            <a:pPr>
              <a:spcBef>
                <a:spcPts val="750"/>
              </a:spcBef>
              <a:spcAft>
                <a:spcPts val="750"/>
              </a:spcAft>
            </a:pPr>
            <a:r>
              <a:rPr lang="en-US" dirty="0" smtClean="0"/>
              <a:t>The dataset consists of </a:t>
            </a:r>
            <a:r>
              <a:rPr lang="en-US" dirty="0" smtClean="0">
                <a:solidFill>
                  <a:srgbClr val="FF0000"/>
                </a:solidFill>
              </a:rPr>
              <a:t>45 patterns</a:t>
            </a:r>
            <a:r>
              <a:rPr lang="en-US" dirty="0" smtClean="0"/>
              <a:t>, each composed of 12 black equal-sized squares on a white background defined by a</a:t>
            </a:r>
            <a:r>
              <a:rPr lang="en-US" dirty="0" smtClean="0">
                <a:solidFill>
                  <a:srgbClr val="FF0000"/>
                </a:solidFill>
              </a:rPr>
              <a:t> 6-by-6 matrix</a:t>
            </a:r>
            <a:r>
              <a:rPr lang="en-US" dirty="0" smtClean="0"/>
              <a:t>. </a:t>
            </a:r>
            <a:r>
              <a:rPr lang="en-US" dirty="0"/>
              <a:t>Fifteen of the </a:t>
            </a:r>
            <a:r>
              <a:rPr lang="en-US" dirty="0" smtClean="0"/>
              <a:t>patterns </a:t>
            </a:r>
            <a:r>
              <a:rPr lang="en-US" dirty="0"/>
              <a:t>have simple </a:t>
            </a:r>
            <a:r>
              <a:rPr lang="en-US" dirty="0" smtClean="0"/>
              <a:t>structures, </a:t>
            </a:r>
            <a:r>
              <a:rPr lang="en-US" dirty="0"/>
              <a:t>fifteen have complex structures, and fifteen </a:t>
            </a:r>
            <a:r>
              <a:rPr lang="en-US" dirty="0" smtClean="0"/>
              <a:t>have the black squares selected at random.</a:t>
            </a:r>
            <a:r>
              <a:rPr lang="en-US" dirty="0"/>
              <a:t> </a:t>
            </a:r>
            <a:r>
              <a:rPr lang="en-US" dirty="0" smtClean="0"/>
              <a:t>Three patterns from this dataset are shown below:</a:t>
            </a:r>
          </a:p>
        </p:txBody>
      </p:sp>
      <p:pic>
        <p:nvPicPr>
          <p:cNvPr id="18" name="Picture 17" descr="Subsymmetry.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319" y="16402687"/>
            <a:ext cx="4116235" cy="2458566"/>
          </a:xfrm>
          <a:prstGeom prst="rect">
            <a:avLst/>
          </a:prstGeom>
        </p:spPr>
      </p:pic>
      <p:sp>
        <p:nvSpPr>
          <p:cNvPr id="28" name="Text Placeholder 2"/>
          <p:cNvSpPr txBox="1">
            <a:spLocks/>
          </p:cNvSpPr>
          <p:nvPr/>
        </p:nvSpPr>
        <p:spPr>
          <a:xfrm>
            <a:off x="4566436" y="16348013"/>
            <a:ext cx="4316300" cy="3249791"/>
          </a:xfrm>
          <a:prstGeom prst="rect">
            <a:avLst/>
          </a:prstGeom>
          <a:noFill/>
        </p:spPr>
        <p:txBody>
          <a:bodyPr wrap="square" lIns="66131" tIns="66131" rIns="66131" bIns="66131" anchor="ctr" anchorCtr="0">
            <a:spAutoFit/>
          </a:bodyPr>
          <a:lstStyle>
            <a:lvl1pPr marL="0" indent="0" algn="ctr" defTabSz="3174280" rtl="0" eaLnBrk="1" latinLnBrk="0" hangingPunct="1">
              <a:spcBef>
                <a:spcPct val="20000"/>
              </a:spcBef>
              <a:buFont typeface="Arial" pitchFamily="34" charset="0"/>
              <a:buNone/>
              <a:defRPr sz="2900" b="1" u="sng" kern="1200" baseline="0">
                <a:solidFill>
                  <a:schemeClr val="accent5">
                    <a:lumMod val="50000"/>
                  </a:schemeClr>
                </a:solidFill>
                <a:latin typeface="+mn-lt"/>
                <a:ea typeface="+mn-ea"/>
                <a:cs typeface="+mn-cs"/>
              </a:defRPr>
            </a:lvl1pPr>
            <a:lvl2pPr marL="2579102" indent="-991962" algn="l" defTabSz="3174280" rtl="0" eaLnBrk="1" latinLnBrk="0" hangingPunct="1">
              <a:spcBef>
                <a:spcPct val="20000"/>
              </a:spcBef>
              <a:buFont typeface="Arial" pitchFamily="34" charset="0"/>
              <a:buChar char="–"/>
              <a:defRPr sz="9800" kern="1200">
                <a:solidFill>
                  <a:schemeClr val="tx1"/>
                </a:solidFill>
                <a:latin typeface="+mn-lt"/>
                <a:ea typeface="+mn-ea"/>
                <a:cs typeface="+mn-cs"/>
              </a:defRPr>
            </a:lvl2pPr>
            <a:lvl3pPr marL="3967851" indent="-793571" algn="l" defTabSz="3174280" rtl="0" eaLnBrk="1" latinLnBrk="0" hangingPunct="1">
              <a:spcBef>
                <a:spcPct val="20000"/>
              </a:spcBef>
              <a:buFont typeface="Arial" pitchFamily="34" charset="0"/>
              <a:buChar char="•"/>
              <a:defRPr sz="8400" kern="1200">
                <a:solidFill>
                  <a:schemeClr val="tx1"/>
                </a:solidFill>
                <a:latin typeface="+mn-lt"/>
                <a:ea typeface="+mn-ea"/>
                <a:cs typeface="+mn-cs"/>
              </a:defRPr>
            </a:lvl3pPr>
            <a:lvl4pPr marL="555499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4pPr>
            <a:lvl5pPr marL="7142129"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5pPr>
            <a:lvl6pPr marL="872927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6pPr>
            <a:lvl7pPr marL="10316409"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7pPr>
            <a:lvl8pPr marL="1190355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8pPr>
            <a:lvl9pPr marL="1349069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9pPr>
          </a:lstStyle>
          <a:p>
            <a:pPr algn="l">
              <a:spcBef>
                <a:spcPts val="750"/>
              </a:spcBef>
              <a:spcAft>
                <a:spcPts val="750"/>
              </a:spcAft>
            </a:pPr>
            <a:r>
              <a:rPr lang="en-US" sz="1500" b="0" u="none" dirty="0">
                <a:solidFill>
                  <a:schemeClr val="tx1"/>
                </a:solidFill>
              </a:rPr>
              <a:t>The sequence on the left has four sub-symmetries of length 2, and one each of lengths 3, 5, and 7, for a total of </a:t>
            </a:r>
            <a:r>
              <a:rPr lang="en-US" sz="1500" b="0" u="none" dirty="0" smtClean="0">
                <a:solidFill>
                  <a:schemeClr val="tx1"/>
                </a:solidFill>
              </a:rPr>
              <a:t>7 sub-symmetries.</a:t>
            </a:r>
          </a:p>
          <a:p>
            <a:pPr algn="l">
              <a:spcBef>
                <a:spcPts val="750"/>
              </a:spcBef>
              <a:spcAft>
                <a:spcPts val="750"/>
              </a:spcAft>
            </a:pPr>
            <a:r>
              <a:rPr lang="en-US" sz="1500" b="0" u="none" dirty="0" smtClean="0">
                <a:solidFill>
                  <a:schemeClr val="tx1"/>
                </a:solidFill>
              </a:rPr>
              <a:t>The sequence on the right has one sub-symmetry of length 2, three of length 3, and one of length 1, for a total of </a:t>
            </a:r>
            <a:r>
              <a:rPr lang="en-US" sz="1500" b="0" u="none" dirty="0">
                <a:solidFill>
                  <a:schemeClr val="tx1"/>
                </a:solidFill>
              </a:rPr>
              <a:t>5 sub-</a:t>
            </a:r>
            <a:r>
              <a:rPr lang="en-US" sz="1500" b="0" u="none" dirty="0" smtClean="0">
                <a:solidFill>
                  <a:schemeClr val="tx1"/>
                </a:solidFill>
              </a:rPr>
              <a:t>symmetries.</a:t>
            </a:r>
          </a:p>
          <a:p>
            <a:pPr algn="l">
              <a:spcBef>
                <a:spcPts val="750"/>
              </a:spcBef>
              <a:spcAft>
                <a:spcPts val="750"/>
              </a:spcAft>
            </a:pPr>
            <a:r>
              <a:rPr lang="en-US" sz="1500" b="0" u="none" dirty="0" smtClean="0">
                <a:solidFill>
                  <a:schemeClr val="tx1"/>
                </a:solidFill>
              </a:rPr>
              <a:t>A pattern with a greater number of sub-symmetries is considered simpler than one with fewer sub-symmetries, and thus the pattern on the right is deemed more complex than the one on the left.</a:t>
            </a:r>
          </a:p>
          <a:p>
            <a:pPr algn="l">
              <a:spcBef>
                <a:spcPts val="750"/>
              </a:spcBef>
              <a:spcAft>
                <a:spcPts val="750"/>
              </a:spcAft>
            </a:pPr>
            <a:endParaRPr lang="en-US" sz="1500" dirty="0"/>
          </a:p>
        </p:txBody>
      </p:sp>
      <p:pic>
        <p:nvPicPr>
          <p:cNvPr id="24" name="Picture 23" descr="examples of patterns .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47641" y="13642598"/>
            <a:ext cx="5287969" cy="1406891"/>
          </a:xfrm>
          <a:prstGeom prst="rect">
            <a:avLst/>
          </a:prstGeom>
        </p:spPr>
      </p:pic>
      <p:sp>
        <p:nvSpPr>
          <p:cNvPr id="30" name="Text Placeholder 1"/>
          <p:cNvSpPr txBox="1">
            <a:spLocks/>
          </p:cNvSpPr>
          <p:nvPr/>
        </p:nvSpPr>
        <p:spPr>
          <a:xfrm>
            <a:off x="396667" y="14953112"/>
            <a:ext cx="8486068" cy="1449575"/>
          </a:xfrm>
          <a:prstGeom prst="rect">
            <a:avLst/>
          </a:prstGeom>
        </p:spPr>
        <p:txBody>
          <a:bodyPr wrap="square" lIns="165328" tIns="165328" rIns="165328" bIns="165328">
            <a:spAutoFit/>
          </a:bodyPr>
          <a:lstStyle>
            <a:lvl1pPr marL="0" indent="0" algn="l" defTabSz="3174280" rtl="0" eaLnBrk="1" latinLnBrk="0" hangingPunct="1">
              <a:spcBef>
                <a:spcPct val="20000"/>
              </a:spcBef>
              <a:buFont typeface="Arial" pitchFamily="34" charset="0"/>
              <a:buNone/>
              <a:defRPr sz="2000" kern="1200">
                <a:solidFill>
                  <a:schemeClr val="tx1"/>
                </a:solidFill>
                <a:latin typeface="Trebuchet MS" pitchFamily="34" charset="0"/>
                <a:ea typeface="+mn-ea"/>
                <a:cs typeface="+mn-cs"/>
              </a:defRPr>
            </a:lvl1pPr>
            <a:lvl2pPr marL="1074626" indent="-413318"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2pPr>
            <a:lvl3pPr marL="1487944" indent="-413318"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3pPr>
            <a:lvl4pPr marL="1942593" indent="-454650"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4pPr>
            <a:lvl5pPr marL="2273248" indent="-330654"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5pPr>
            <a:lvl6pPr marL="872927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6pPr>
            <a:lvl7pPr marL="10316409"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7pPr>
            <a:lvl8pPr marL="1190355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8pPr>
            <a:lvl9pPr marL="1349069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9pPr>
          </a:lstStyle>
          <a:p>
            <a:pPr>
              <a:spcBef>
                <a:spcPts val="750"/>
              </a:spcBef>
              <a:spcAft>
                <a:spcPts val="750"/>
              </a:spcAft>
            </a:pPr>
            <a:r>
              <a:rPr lang="en-US" b="1" dirty="0" smtClean="0">
                <a:solidFill>
                  <a:srgbClr val="2C3F71"/>
                </a:solidFill>
              </a:rPr>
              <a:t>2. The Un-weighted Pattern Sub-symmetry Method:</a:t>
            </a:r>
            <a:endParaRPr lang="en-US" b="1" dirty="0">
              <a:solidFill>
                <a:srgbClr val="2C3F71"/>
              </a:solidFill>
            </a:endParaRPr>
          </a:p>
          <a:p>
            <a:pPr>
              <a:spcBef>
                <a:spcPts val="750"/>
              </a:spcBef>
              <a:spcAft>
                <a:spcPts val="750"/>
              </a:spcAft>
            </a:pPr>
            <a:r>
              <a:rPr lang="en-US" dirty="0">
                <a:solidFill>
                  <a:srgbClr val="FF0000"/>
                </a:solidFill>
              </a:rPr>
              <a:t>A sub-symmetry </a:t>
            </a:r>
            <a:r>
              <a:rPr lang="en-US" dirty="0"/>
              <a:t>is a contiguous subset of adjacent squares that possesses mirror </a:t>
            </a:r>
            <a:r>
              <a:rPr lang="en-US" dirty="0" smtClean="0"/>
              <a:t>symmetry.  </a:t>
            </a:r>
            <a:endParaRPr lang="en-US" dirty="0"/>
          </a:p>
        </p:txBody>
      </p:sp>
      <p:sp>
        <p:nvSpPr>
          <p:cNvPr id="31" name="Text Placeholder 1"/>
          <p:cNvSpPr txBox="1">
            <a:spLocks/>
          </p:cNvSpPr>
          <p:nvPr/>
        </p:nvSpPr>
        <p:spPr>
          <a:xfrm>
            <a:off x="377528" y="19003231"/>
            <a:ext cx="8486068" cy="9143989"/>
          </a:xfrm>
          <a:prstGeom prst="rect">
            <a:avLst/>
          </a:prstGeom>
        </p:spPr>
        <p:txBody>
          <a:bodyPr wrap="square" lIns="165328" tIns="165328" rIns="165328" bIns="165328">
            <a:spAutoFit/>
          </a:bodyPr>
          <a:lstStyle>
            <a:lvl1pPr marL="0" indent="0" algn="l" defTabSz="3174280" rtl="0" eaLnBrk="1" latinLnBrk="0" hangingPunct="1">
              <a:spcBef>
                <a:spcPct val="20000"/>
              </a:spcBef>
              <a:buFont typeface="Arial" pitchFamily="34" charset="0"/>
              <a:buNone/>
              <a:defRPr sz="2000" kern="1200">
                <a:solidFill>
                  <a:schemeClr val="tx1"/>
                </a:solidFill>
                <a:latin typeface="Trebuchet MS" pitchFamily="34" charset="0"/>
                <a:ea typeface="+mn-ea"/>
                <a:cs typeface="+mn-cs"/>
              </a:defRPr>
            </a:lvl1pPr>
            <a:lvl2pPr marL="1074626" indent="-413318"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2pPr>
            <a:lvl3pPr marL="1487944" indent="-413318"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3pPr>
            <a:lvl4pPr marL="1942593" indent="-454650"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4pPr>
            <a:lvl5pPr marL="2273248" indent="-330654" algn="l" defTabSz="3174280" rtl="0" eaLnBrk="1" latinLnBrk="0" hangingPunct="1">
              <a:spcBef>
                <a:spcPct val="20000"/>
              </a:spcBef>
              <a:buFont typeface="Arial" pitchFamily="34" charset="0"/>
              <a:buChar char="»"/>
              <a:defRPr sz="1800" kern="1200">
                <a:solidFill>
                  <a:schemeClr val="tx1"/>
                </a:solidFill>
                <a:latin typeface="Trebuchet MS" pitchFamily="34" charset="0"/>
                <a:ea typeface="+mn-ea"/>
                <a:cs typeface="+mn-cs"/>
              </a:defRPr>
            </a:lvl5pPr>
            <a:lvl6pPr marL="872927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6pPr>
            <a:lvl7pPr marL="10316409"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7pPr>
            <a:lvl8pPr marL="1190355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8pPr>
            <a:lvl9pPr marL="1349069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9pPr>
          </a:lstStyle>
          <a:p>
            <a:pPr>
              <a:spcBef>
                <a:spcPts val="750"/>
              </a:spcBef>
              <a:spcAft>
                <a:spcPts val="750"/>
              </a:spcAft>
            </a:pPr>
            <a:endParaRPr lang="en-US" b="1" dirty="0" smtClean="0">
              <a:solidFill>
                <a:srgbClr val="2C3F71"/>
              </a:solidFill>
            </a:endParaRPr>
          </a:p>
          <a:p>
            <a:pPr>
              <a:spcBef>
                <a:spcPts val="750"/>
              </a:spcBef>
              <a:spcAft>
                <a:spcPts val="750"/>
              </a:spcAft>
            </a:pPr>
            <a:r>
              <a:rPr lang="en-US" b="1" dirty="0" smtClean="0">
                <a:solidFill>
                  <a:srgbClr val="2C3F71"/>
                </a:solidFill>
              </a:rPr>
              <a:t>3. Weighted Pattern Sub-symmetry:</a:t>
            </a:r>
          </a:p>
          <a:p>
            <a:pPr>
              <a:spcBef>
                <a:spcPts val="750"/>
              </a:spcBef>
              <a:spcAft>
                <a:spcPts val="750"/>
              </a:spcAft>
            </a:pPr>
            <a:r>
              <a:rPr lang="en-US" dirty="0"/>
              <a:t>I</a:t>
            </a:r>
            <a:r>
              <a:rPr lang="en-US" dirty="0" smtClean="0"/>
              <a:t>n the weighted sub-symmetry measure each sub-symmetry is weighted by its length. </a:t>
            </a:r>
            <a:r>
              <a:rPr lang="en-US" dirty="0"/>
              <a:t>This weighting scheme is </a:t>
            </a:r>
            <a:r>
              <a:rPr lang="en-US" dirty="0">
                <a:solidFill>
                  <a:srgbClr val="FF0000"/>
                </a:solidFill>
              </a:rPr>
              <a:t>equivalent to counting all the squares that make up all the sub-symmetries </a:t>
            </a:r>
            <a:r>
              <a:rPr lang="en-US" dirty="0" smtClean="0">
                <a:solidFill>
                  <a:srgbClr val="FF0000"/>
                </a:solidFill>
              </a:rPr>
              <a:t>found</a:t>
            </a:r>
            <a:r>
              <a:rPr lang="en-US" dirty="0" smtClean="0"/>
              <a:t>.</a:t>
            </a:r>
          </a:p>
          <a:p>
            <a:pPr>
              <a:spcBef>
                <a:spcPts val="750"/>
              </a:spcBef>
              <a:spcAft>
                <a:spcPts val="750"/>
              </a:spcAft>
            </a:pPr>
            <a:r>
              <a:rPr lang="en-US" b="1" dirty="0" smtClean="0">
                <a:solidFill>
                  <a:srgbClr val="2C3F71"/>
                </a:solidFill>
              </a:rPr>
              <a:t>4. </a:t>
            </a:r>
            <a:r>
              <a:rPr lang="en-US" b="1" dirty="0" err="1" smtClean="0">
                <a:solidFill>
                  <a:srgbClr val="2C3F71"/>
                </a:solidFill>
              </a:rPr>
              <a:t>Papentin</a:t>
            </a:r>
            <a:r>
              <a:rPr lang="en-US" b="1" dirty="0" smtClean="0">
                <a:solidFill>
                  <a:srgbClr val="2C3F71"/>
                </a:solidFill>
              </a:rPr>
              <a:t> Complexity: </a:t>
            </a:r>
          </a:p>
          <a:p>
            <a:pPr>
              <a:spcBef>
                <a:spcPts val="750"/>
              </a:spcBef>
              <a:spcAft>
                <a:spcPts val="750"/>
              </a:spcAft>
            </a:pPr>
            <a:r>
              <a:rPr lang="en-US" dirty="0" smtClean="0"/>
              <a:t>The</a:t>
            </a:r>
            <a:r>
              <a:rPr lang="en-US" dirty="0" smtClean="0">
                <a:solidFill>
                  <a:srgbClr val="FF0000"/>
                </a:solidFill>
              </a:rPr>
              <a:t> Kolmogorov complexity </a:t>
            </a:r>
            <a:r>
              <a:rPr lang="en-US" dirty="0" smtClean="0"/>
              <a:t>judges complexity via the length of the shortest </a:t>
            </a:r>
            <a:r>
              <a:rPr lang="en-US" dirty="0"/>
              <a:t>possible </a:t>
            </a:r>
            <a:r>
              <a:rPr lang="en-US" dirty="0" smtClean="0"/>
              <a:t>algorithm to describe the sequence. </a:t>
            </a:r>
            <a:r>
              <a:rPr lang="en-US" dirty="0"/>
              <a:t>This idea </a:t>
            </a:r>
            <a:r>
              <a:rPr lang="en-US" dirty="0" smtClean="0"/>
              <a:t>is useful </a:t>
            </a:r>
            <a:r>
              <a:rPr lang="en-US" dirty="0"/>
              <a:t>in theory, </a:t>
            </a:r>
            <a:r>
              <a:rPr lang="en-US" dirty="0" smtClean="0"/>
              <a:t>but </a:t>
            </a:r>
            <a:r>
              <a:rPr lang="en-US" dirty="0"/>
              <a:t>is not computable, and therefore not practical</a:t>
            </a:r>
            <a:r>
              <a:rPr lang="en-US" dirty="0" smtClean="0"/>
              <a:t>.</a:t>
            </a:r>
          </a:p>
          <a:p>
            <a:pPr>
              <a:spcBef>
                <a:spcPts val="750"/>
              </a:spcBef>
              <a:spcAft>
                <a:spcPts val="750"/>
              </a:spcAft>
            </a:pPr>
            <a:r>
              <a:rPr lang="en-US" dirty="0" smtClean="0">
                <a:solidFill>
                  <a:srgbClr val="000000"/>
                </a:solidFill>
              </a:rPr>
              <a:t>On the other hand, the </a:t>
            </a:r>
            <a:r>
              <a:rPr lang="en-US" dirty="0" err="1" smtClean="0">
                <a:solidFill>
                  <a:srgbClr val="FF0000"/>
                </a:solidFill>
              </a:rPr>
              <a:t>Papentin</a:t>
            </a:r>
            <a:r>
              <a:rPr lang="en-US" dirty="0" smtClean="0">
                <a:solidFill>
                  <a:srgbClr val="FF0000"/>
                </a:solidFill>
              </a:rPr>
              <a:t> Complexity </a:t>
            </a:r>
            <a:r>
              <a:rPr lang="en-US" dirty="0" smtClean="0"/>
              <a:t>which approximates the Kolmogorov Complexity by means of the shortest length of all possible descriptions in a fixed hierarchy of description languages, may be efficiently computed. At the first level, </a:t>
            </a:r>
            <a:r>
              <a:rPr lang="en-US" dirty="0" err="1" smtClean="0"/>
              <a:t>Papentin</a:t>
            </a:r>
            <a:r>
              <a:rPr lang="en-US" dirty="0" smtClean="0"/>
              <a:t> complexity is defined as the length of the sequence. At the second level, </a:t>
            </a:r>
            <a:r>
              <a:rPr lang="en-US" dirty="0" err="1" smtClean="0">
                <a:solidFill>
                  <a:srgbClr val="000000"/>
                </a:solidFill>
              </a:rPr>
              <a:t>Papentin</a:t>
            </a:r>
            <a:r>
              <a:rPr lang="en-US" dirty="0" smtClean="0">
                <a:solidFill>
                  <a:srgbClr val="000000"/>
                </a:solidFill>
              </a:rPr>
              <a:t> complexity, denoted by L</a:t>
            </a:r>
            <a:r>
              <a:rPr lang="en-US" baseline="-25000" dirty="0" smtClean="0">
                <a:solidFill>
                  <a:srgbClr val="000000"/>
                </a:solidFill>
              </a:rPr>
              <a:t>1</a:t>
            </a:r>
            <a:r>
              <a:rPr lang="en-US" dirty="0" smtClean="0">
                <a:solidFill>
                  <a:srgbClr val="000000"/>
                </a:solidFill>
              </a:rPr>
              <a:t>, </a:t>
            </a:r>
            <a:r>
              <a:rPr lang="en-US" dirty="0" smtClean="0"/>
              <a:t>is equal to the sum of the number of runs of identical symbols in the sequence plus the log of the length of </a:t>
            </a:r>
            <a:r>
              <a:rPr lang="en-US" dirty="0" smtClean="0">
                <a:solidFill>
                  <a:srgbClr val="000000"/>
                </a:solidFill>
              </a:rPr>
              <a:t>each run of identical symbols.</a:t>
            </a:r>
          </a:p>
          <a:p>
            <a:pPr>
              <a:spcBef>
                <a:spcPts val="750"/>
              </a:spcBef>
              <a:spcAft>
                <a:spcPts val="750"/>
              </a:spcAft>
            </a:pPr>
            <a:r>
              <a:rPr lang="en-US" dirty="0" smtClean="0">
                <a:solidFill>
                  <a:srgbClr val="000000"/>
                </a:solidFill>
              </a:rPr>
              <a:t>Example: for the sequence given by</a:t>
            </a:r>
          </a:p>
          <a:p>
            <a:pPr>
              <a:spcBef>
                <a:spcPts val="750"/>
              </a:spcBef>
              <a:spcAft>
                <a:spcPts val="750"/>
              </a:spcAft>
            </a:pPr>
            <a:r>
              <a:rPr lang="en-US" dirty="0" smtClean="0">
                <a:solidFill>
                  <a:srgbClr val="000000"/>
                </a:solidFill>
              </a:rPr>
              <a:t>The second level </a:t>
            </a:r>
            <a:r>
              <a:rPr lang="en-US" dirty="0" err="1" smtClean="0">
                <a:solidFill>
                  <a:srgbClr val="000000"/>
                </a:solidFill>
              </a:rPr>
              <a:t>Papentin</a:t>
            </a:r>
            <a:r>
              <a:rPr lang="en-US" dirty="0" smtClean="0">
                <a:solidFill>
                  <a:srgbClr val="000000"/>
                </a:solidFill>
              </a:rPr>
              <a:t> complexity is:</a:t>
            </a:r>
            <a:endParaRPr lang="en-US" dirty="0">
              <a:solidFill>
                <a:srgbClr val="000000"/>
              </a:solidFill>
            </a:endParaRPr>
          </a:p>
          <a:p>
            <a:pPr>
              <a:spcBef>
                <a:spcPts val="750"/>
              </a:spcBef>
              <a:spcAft>
                <a:spcPts val="750"/>
              </a:spcAft>
            </a:pPr>
            <a:endParaRPr lang="en-US" dirty="0" smtClean="0">
              <a:solidFill>
                <a:srgbClr val="000000"/>
              </a:solidFill>
            </a:endParaRPr>
          </a:p>
          <a:p>
            <a:pPr>
              <a:spcBef>
                <a:spcPts val="750"/>
              </a:spcBef>
              <a:spcAft>
                <a:spcPts val="750"/>
              </a:spcAft>
            </a:pPr>
            <a:r>
              <a:rPr lang="en-US" dirty="0" smtClean="0">
                <a:solidFill>
                  <a:srgbClr val="000000"/>
                </a:solidFill>
              </a:rPr>
              <a:t>There are higher levels of </a:t>
            </a:r>
            <a:r>
              <a:rPr lang="en-US" dirty="0" err="1" smtClean="0">
                <a:solidFill>
                  <a:srgbClr val="000000"/>
                </a:solidFill>
              </a:rPr>
              <a:t>Papentin</a:t>
            </a:r>
            <a:r>
              <a:rPr lang="en-US" dirty="0" smtClean="0">
                <a:solidFill>
                  <a:srgbClr val="000000"/>
                </a:solidFill>
              </a:rPr>
              <a:t> complexity, but it was found through experimentation that for the datasets used in the present study, the shortest descriptions were obtained with the L</a:t>
            </a:r>
            <a:r>
              <a:rPr lang="en-US" baseline="-25000" dirty="0" smtClean="0">
                <a:solidFill>
                  <a:srgbClr val="000000"/>
                </a:solidFill>
              </a:rPr>
              <a:t>1</a:t>
            </a:r>
            <a:r>
              <a:rPr lang="en-US" dirty="0" smtClean="0">
                <a:solidFill>
                  <a:srgbClr val="000000"/>
                </a:solidFill>
              </a:rPr>
              <a:t> measure</a:t>
            </a:r>
            <a:r>
              <a:rPr lang="en-US" dirty="0" smtClean="0">
                <a:solidFill>
                  <a:srgbClr val="0000FF"/>
                </a:solidFill>
              </a:rPr>
              <a:t>.</a:t>
            </a:r>
            <a:endParaRPr lang="en-US" dirty="0">
              <a:solidFill>
                <a:srgbClr val="0000FF"/>
              </a:solidFill>
            </a:endParaRPr>
          </a:p>
        </p:txBody>
      </p:sp>
      <p:pic>
        <p:nvPicPr>
          <p:cNvPr id="33" name="Picture 32"/>
          <p:cNvPicPr>
            <a:picLocks noChangeAspect="1"/>
          </p:cNvPicPr>
          <p:nvPr/>
        </p:nvPicPr>
        <p:blipFill>
          <a:blip r:embed="rId6"/>
          <a:stretch>
            <a:fillRect/>
          </a:stretch>
        </p:blipFill>
        <p:spPr>
          <a:xfrm>
            <a:off x="4738681" y="25492098"/>
            <a:ext cx="2382858" cy="306368"/>
          </a:xfrm>
          <a:prstGeom prst="rect">
            <a:avLst/>
          </a:prstGeom>
        </p:spPr>
      </p:pic>
      <p:sp>
        <p:nvSpPr>
          <p:cNvPr id="37" name="Text Placeholder 2"/>
          <p:cNvSpPr txBox="1">
            <a:spLocks/>
          </p:cNvSpPr>
          <p:nvPr/>
        </p:nvSpPr>
        <p:spPr>
          <a:xfrm>
            <a:off x="326751" y="28259294"/>
            <a:ext cx="8479370" cy="579830"/>
          </a:xfrm>
          <a:prstGeom prst="rect">
            <a:avLst/>
          </a:prstGeom>
          <a:noFill/>
        </p:spPr>
        <p:txBody>
          <a:bodyPr wrap="square" lIns="66131" tIns="66131" rIns="66131" bIns="66131" anchor="ctr" anchorCtr="0">
            <a:spAutoFit/>
          </a:bodyPr>
          <a:lstStyle>
            <a:lvl1pPr marL="0" indent="0" algn="ctr" defTabSz="3174280" rtl="0" eaLnBrk="1" latinLnBrk="0" hangingPunct="1">
              <a:spcBef>
                <a:spcPct val="20000"/>
              </a:spcBef>
              <a:buFont typeface="Arial" pitchFamily="34" charset="0"/>
              <a:buNone/>
              <a:defRPr sz="2900" b="1" u="sng" kern="1200" baseline="0">
                <a:solidFill>
                  <a:schemeClr val="accent5">
                    <a:lumMod val="50000"/>
                  </a:schemeClr>
                </a:solidFill>
                <a:latin typeface="+mn-lt"/>
                <a:ea typeface="+mn-ea"/>
                <a:cs typeface="+mn-cs"/>
              </a:defRPr>
            </a:lvl1pPr>
            <a:lvl2pPr marL="2579102" indent="-991962" algn="l" defTabSz="3174280" rtl="0" eaLnBrk="1" latinLnBrk="0" hangingPunct="1">
              <a:spcBef>
                <a:spcPct val="20000"/>
              </a:spcBef>
              <a:buFont typeface="Arial" pitchFamily="34" charset="0"/>
              <a:buChar char="–"/>
              <a:defRPr sz="9800" kern="1200">
                <a:solidFill>
                  <a:schemeClr val="tx1"/>
                </a:solidFill>
                <a:latin typeface="+mn-lt"/>
                <a:ea typeface="+mn-ea"/>
                <a:cs typeface="+mn-cs"/>
              </a:defRPr>
            </a:lvl2pPr>
            <a:lvl3pPr marL="3967851" indent="-793571" algn="l" defTabSz="3174280" rtl="0" eaLnBrk="1" latinLnBrk="0" hangingPunct="1">
              <a:spcBef>
                <a:spcPct val="20000"/>
              </a:spcBef>
              <a:buFont typeface="Arial" pitchFamily="34" charset="0"/>
              <a:buChar char="•"/>
              <a:defRPr sz="8400" kern="1200">
                <a:solidFill>
                  <a:schemeClr val="tx1"/>
                </a:solidFill>
                <a:latin typeface="+mn-lt"/>
                <a:ea typeface="+mn-ea"/>
                <a:cs typeface="+mn-cs"/>
              </a:defRPr>
            </a:lvl3pPr>
            <a:lvl4pPr marL="555499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4pPr>
            <a:lvl5pPr marL="7142129"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5pPr>
            <a:lvl6pPr marL="872927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6pPr>
            <a:lvl7pPr marL="10316409"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7pPr>
            <a:lvl8pPr marL="1190355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8pPr>
            <a:lvl9pPr marL="13490690" indent="-793571" algn="l" defTabSz="3174280" rtl="0" eaLnBrk="1" latinLnBrk="0" hangingPunct="1">
              <a:spcBef>
                <a:spcPct val="20000"/>
              </a:spcBef>
              <a:buFont typeface="Arial" pitchFamily="34" charset="0"/>
              <a:buChar char="•"/>
              <a:defRPr sz="7000" kern="1200">
                <a:solidFill>
                  <a:schemeClr val="tx1"/>
                </a:solidFill>
                <a:latin typeface="+mn-lt"/>
                <a:ea typeface="+mn-ea"/>
                <a:cs typeface="+mn-cs"/>
              </a:defRPr>
            </a:lvl9pPr>
          </a:lstStyle>
          <a:p>
            <a:pPr>
              <a:spcBef>
                <a:spcPts val="750"/>
              </a:spcBef>
              <a:spcAft>
                <a:spcPts val="750"/>
              </a:spcAft>
            </a:pPr>
            <a:r>
              <a:rPr lang="en-US" dirty="0" smtClean="0"/>
              <a:t>Experimental Procedures</a:t>
            </a:r>
            <a:endParaRPr lang="en-US" dirty="0"/>
          </a:p>
        </p:txBody>
      </p:sp>
      <p:sp>
        <p:nvSpPr>
          <p:cNvPr id="38" name="Text Placeholder 1"/>
          <p:cNvSpPr>
            <a:spLocks noGrp="1"/>
          </p:cNvSpPr>
          <p:nvPr>
            <p:ph type="body" sz="quarter" idx="10"/>
          </p:nvPr>
        </p:nvSpPr>
        <p:spPr>
          <a:xfrm>
            <a:off x="320053" y="28558361"/>
            <a:ext cx="8486068" cy="6258584"/>
          </a:xfrm>
        </p:spPr>
        <p:txBody>
          <a:bodyPr/>
          <a:lstStyle/>
          <a:p>
            <a:pPr>
              <a:spcBef>
                <a:spcPts val="750"/>
              </a:spcBef>
              <a:spcAft>
                <a:spcPts val="750"/>
              </a:spcAft>
            </a:pPr>
            <a:endParaRPr lang="en-US" b="1" dirty="0" smtClean="0"/>
          </a:p>
          <a:p>
            <a:pPr>
              <a:spcBef>
                <a:spcPts val="750"/>
              </a:spcBef>
              <a:spcAft>
                <a:spcPts val="750"/>
              </a:spcAft>
            </a:pPr>
            <a:r>
              <a:rPr lang="en-US" b="1" dirty="0" smtClean="0"/>
              <a:t>1. Calculations:</a:t>
            </a:r>
          </a:p>
          <a:p>
            <a:pPr>
              <a:spcBef>
                <a:spcPts val="750"/>
              </a:spcBef>
              <a:spcAft>
                <a:spcPts val="750"/>
              </a:spcAft>
            </a:pPr>
            <a:r>
              <a:rPr lang="en-US" dirty="0" smtClean="0"/>
              <a:t>The three </a:t>
            </a:r>
            <a:r>
              <a:rPr lang="en-US" dirty="0" smtClean="0">
                <a:solidFill>
                  <a:srgbClr val="000000"/>
                </a:solidFill>
              </a:rPr>
              <a:t>measurements </a:t>
            </a:r>
            <a:r>
              <a:rPr lang="en-US" dirty="0" smtClean="0"/>
              <a:t>of complexity were calculated for each of the 45 patterns in the dataset, under</a:t>
            </a:r>
            <a:r>
              <a:rPr lang="en-US" dirty="0" smtClean="0">
                <a:solidFill>
                  <a:srgbClr val="FF0000"/>
                </a:solidFill>
              </a:rPr>
              <a:t> seven different symmetry operations of the patterns</a:t>
            </a:r>
            <a:r>
              <a:rPr lang="en-US" dirty="0" smtClean="0"/>
              <a:t>. These operations </a:t>
            </a:r>
            <a:r>
              <a:rPr lang="en-US" dirty="0" smtClean="0">
                <a:solidFill>
                  <a:srgbClr val="000000"/>
                </a:solidFill>
              </a:rPr>
              <a:t>consist </a:t>
            </a:r>
            <a:r>
              <a:rPr lang="en-US" dirty="0" smtClean="0"/>
              <a:t>of:</a:t>
            </a:r>
          </a:p>
          <a:p>
            <a:pPr>
              <a:spcBef>
                <a:spcPts val="750"/>
              </a:spcBef>
              <a:spcAft>
                <a:spcPts val="750"/>
              </a:spcAft>
              <a:buAutoNum type="arabicParenBoth"/>
            </a:pPr>
            <a:r>
              <a:rPr lang="en-US" dirty="0" smtClean="0"/>
              <a:t> Vertical </a:t>
            </a:r>
            <a:r>
              <a:rPr lang="en-US" dirty="0"/>
              <a:t>m</a:t>
            </a:r>
            <a:r>
              <a:rPr lang="en-US" dirty="0" smtClean="0"/>
              <a:t>irror symmetry </a:t>
            </a:r>
            <a:r>
              <a:rPr lang="en-US" dirty="0"/>
              <a:t>(Vertical-M</a:t>
            </a:r>
            <a:r>
              <a:rPr lang="en-US" dirty="0" smtClean="0"/>
              <a:t>) </a:t>
            </a:r>
          </a:p>
          <a:p>
            <a:pPr>
              <a:spcBef>
                <a:spcPts val="750"/>
              </a:spcBef>
              <a:spcAft>
                <a:spcPts val="750"/>
              </a:spcAft>
              <a:buAutoNum type="arabicParenBoth"/>
            </a:pPr>
            <a:r>
              <a:rPr lang="en-US" dirty="0" smtClean="0"/>
              <a:t> Horizontal </a:t>
            </a:r>
            <a:r>
              <a:rPr lang="en-US" dirty="0"/>
              <a:t>m</a:t>
            </a:r>
            <a:r>
              <a:rPr lang="en-US" dirty="0" smtClean="0"/>
              <a:t>irror </a:t>
            </a:r>
            <a:r>
              <a:rPr lang="en-US" dirty="0"/>
              <a:t>s</a:t>
            </a:r>
            <a:r>
              <a:rPr lang="en-US" dirty="0" smtClean="0"/>
              <a:t>ymmetry </a:t>
            </a:r>
            <a:r>
              <a:rPr lang="en-US" dirty="0"/>
              <a:t>(Horizontal-M</a:t>
            </a:r>
            <a:r>
              <a:rPr lang="en-US" dirty="0" smtClean="0"/>
              <a:t>) </a:t>
            </a:r>
          </a:p>
          <a:p>
            <a:pPr>
              <a:spcBef>
                <a:spcPts val="750"/>
              </a:spcBef>
              <a:spcAft>
                <a:spcPts val="750"/>
              </a:spcAft>
              <a:buAutoNum type="arabicParenBoth"/>
            </a:pPr>
            <a:r>
              <a:rPr lang="en-US" dirty="0" smtClean="0"/>
              <a:t> Mirror </a:t>
            </a:r>
            <a:r>
              <a:rPr lang="en-US" dirty="0"/>
              <a:t>symmetry about a </a:t>
            </a:r>
            <a:r>
              <a:rPr lang="en-US" dirty="0" smtClean="0"/>
              <a:t>diagonal of </a:t>
            </a:r>
            <a:r>
              <a:rPr lang="en-US" dirty="0"/>
              <a:t>positive slope (Diagonal-PS-</a:t>
            </a:r>
            <a:r>
              <a:rPr lang="en-US" dirty="0" smtClean="0"/>
              <a:t>M)</a:t>
            </a:r>
          </a:p>
          <a:p>
            <a:pPr>
              <a:spcBef>
                <a:spcPts val="750"/>
              </a:spcBef>
              <a:spcAft>
                <a:spcPts val="750"/>
              </a:spcAft>
              <a:buAutoNum type="arabicParenBoth"/>
            </a:pPr>
            <a:r>
              <a:rPr lang="en-US" dirty="0" smtClean="0"/>
              <a:t> Mirror </a:t>
            </a:r>
            <a:r>
              <a:rPr lang="en-US" dirty="0"/>
              <a:t>symmetry about a diagonal </a:t>
            </a:r>
            <a:r>
              <a:rPr lang="en-US" dirty="0" smtClean="0"/>
              <a:t>of </a:t>
            </a:r>
            <a:r>
              <a:rPr lang="en-US" dirty="0"/>
              <a:t>negative slope (Diagonal-NS-M</a:t>
            </a:r>
            <a:r>
              <a:rPr lang="en-US" dirty="0" smtClean="0"/>
              <a:t>)</a:t>
            </a:r>
            <a:endParaRPr lang="en-US" dirty="0"/>
          </a:p>
          <a:p>
            <a:pPr>
              <a:spcBef>
                <a:spcPts val="750"/>
              </a:spcBef>
              <a:spcAft>
                <a:spcPts val="750"/>
              </a:spcAft>
              <a:buAutoNum type="arabicParenBoth"/>
            </a:pPr>
            <a:r>
              <a:rPr lang="en-US" dirty="0" smtClean="0"/>
              <a:t> Rotation </a:t>
            </a:r>
            <a:r>
              <a:rPr lang="en-US" dirty="0"/>
              <a:t>by 90 degrees (90</a:t>
            </a:r>
            <a:r>
              <a:rPr lang="en-US" dirty="0" smtClean="0"/>
              <a:t>) </a:t>
            </a:r>
          </a:p>
          <a:p>
            <a:pPr>
              <a:spcBef>
                <a:spcPts val="750"/>
              </a:spcBef>
              <a:spcAft>
                <a:spcPts val="750"/>
              </a:spcAft>
              <a:buFont typeface="Arial" pitchFamily="34" charset="0"/>
              <a:buAutoNum type="arabicParenBoth"/>
            </a:pPr>
            <a:r>
              <a:rPr lang="en-US" dirty="0" smtClean="0"/>
              <a:t> Rotation </a:t>
            </a:r>
            <a:r>
              <a:rPr lang="en-US" dirty="0"/>
              <a:t>by 180 degrees (180</a:t>
            </a:r>
            <a:r>
              <a:rPr lang="en-US" dirty="0" smtClean="0"/>
              <a:t>)</a:t>
            </a:r>
          </a:p>
          <a:p>
            <a:pPr>
              <a:spcBef>
                <a:spcPts val="750"/>
              </a:spcBef>
              <a:spcAft>
                <a:spcPts val="750"/>
              </a:spcAft>
              <a:buFont typeface="Arial" pitchFamily="34" charset="0"/>
              <a:buAutoNum type="arabicParenBoth"/>
            </a:pPr>
            <a:r>
              <a:rPr lang="en-US" dirty="0"/>
              <a:t> R</a:t>
            </a:r>
            <a:r>
              <a:rPr lang="en-US" dirty="0" smtClean="0"/>
              <a:t>otation </a:t>
            </a:r>
            <a:r>
              <a:rPr lang="en-US" dirty="0"/>
              <a:t>by </a:t>
            </a:r>
            <a:r>
              <a:rPr lang="en-US" dirty="0" smtClean="0"/>
              <a:t>270 </a:t>
            </a:r>
            <a:r>
              <a:rPr lang="en-US" dirty="0"/>
              <a:t>degrees (270) </a:t>
            </a:r>
          </a:p>
          <a:p>
            <a:pPr>
              <a:spcBef>
                <a:spcPts val="750"/>
              </a:spcBef>
              <a:spcAft>
                <a:spcPts val="750"/>
              </a:spcAft>
            </a:pPr>
            <a:r>
              <a:rPr lang="en-US" dirty="0" smtClean="0"/>
              <a:t> </a:t>
            </a:r>
            <a:endParaRPr lang="en-US" dirty="0"/>
          </a:p>
        </p:txBody>
      </p:sp>
      <p:pic>
        <p:nvPicPr>
          <p:cNvPr id="4" name="Picture 3"/>
          <p:cNvPicPr>
            <a:picLocks noChangeAspect="1"/>
          </p:cNvPicPr>
          <p:nvPr/>
        </p:nvPicPr>
        <p:blipFill>
          <a:blip r:embed="rId7"/>
          <a:stretch>
            <a:fillRect/>
          </a:stretch>
        </p:blipFill>
        <p:spPr>
          <a:xfrm>
            <a:off x="9113349" y="11838130"/>
            <a:ext cx="3826214" cy="3247459"/>
          </a:xfrm>
          <a:prstGeom prst="rect">
            <a:avLst/>
          </a:prstGeom>
        </p:spPr>
      </p:pic>
      <p:sp>
        <p:nvSpPr>
          <p:cNvPr id="5" name="TextBox 4"/>
          <p:cNvSpPr txBox="1"/>
          <p:nvPr/>
        </p:nvSpPr>
        <p:spPr>
          <a:xfrm>
            <a:off x="13101123" y="11735800"/>
            <a:ext cx="4130641" cy="3862596"/>
          </a:xfrm>
          <a:prstGeom prst="rect">
            <a:avLst/>
          </a:prstGeom>
          <a:noFill/>
        </p:spPr>
        <p:txBody>
          <a:bodyPr wrap="square" rtlCol="0">
            <a:spAutoFit/>
          </a:bodyPr>
          <a:lstStyle/>
          <a:p>
            <a:pPr>
              <a:spcBef>
                <a:spcPts val="750"/>
              </a:spcBef>
              <a:spcAft>
                <a:spcPts val="750"/>
              </a:spcAft>
            </a:pPr>
            <a:r>
              <a:rPr lang="en-US" sz="1500" dirty="0" smtClean="0"/>
              <a:t>SS-W denotes the weighted sub-symmetry measure. </a:t>
            </a:r>
          </a:p>
          <a:p>
            <a:pPr>
              <a:spcBef>
                <a:spcPts val="750"/>
              </a:spcBef>
              <a:spcAft>
                <a:spcPts val="750"/>
              </a:spcAft>
            </a:pPr>
            <a:r>
              <a:rPr lang="en-US" sz="1500" dirty="0" smtClean="0"/>
              <a:t>SS denotes the un-weighted sub-symmetry measure.</a:t>
            </a:r>
          </a:p>
          <a:p>
            <a:pPr>
              <a:spcBef>
                <a:spcPts val="750"/>
              </a:spcBef>
              <a:spcAft>
                <a:spcPts val="750"/>
              </a:spcAft>
            </a:pPr>
            <a:r>
              <a:rPr lang="en-US" sz="1500" dirty="0" smtClean="0"/>
              <a:t>PL</a:t>
            </a:r>
            <a:r>
              <a:rPr lang="en-US" sz="1500" baseline="-25000" dirty="0" smtClean="0"/>
              <a:t>1</a:t>
            </a:r>
            <a:r>
              <a:rPr lang="en-US" sz="1500" dirty="0" smtClean="0"/>
              <a:t> denotes the second level </a:t>
            </a:r>
            <a:r>
              <a:rPr lang="en-US" sz="1500" dirty="0" err="1" smtClean="0"/>
              <a:t>Papentin</a:t>
            </a:r>
            <a:r>
              <a:rPr lang="en-US" sz="1500" dirty="0" smtClean="0"/>
              <a:t> Complexity measure.</a:t>
            </a:r>
          </a:p>
          <a:p>
            <a:pPr>
              <a:spcBef>
                <a:spcPts val="750"/>
              </a:spcBef>
              <a:spcAft>
                <a:spcPts val="750"/>
              </a:spcAft>
            </a:pPr>
            <a:r>
              <a:rPr lang="en-US" sz="1500" dirty="0"/>
              <a:t>The table also lists five combined scores for: the </a:t>
            </a:r>
            <a:r>
              <a:rPr lang="en-US" sz="1500" dirty="0" smtClean="0"/>
              <a:t>vertical </a:t>
            </a:r>
            <a:r>
              <a:rPr lang="en-US" sz="1500" dirty="0"/>
              <a:t>plus horizontal sub-symmetries, the sum of the diagonal scores, the sum of the vertical, horizontal and diagonal scores, and finally, the sum of the four mirror symmetries and the three rotational symmetries (</a:t>
            </a:r>
            <a:r>
              <a:rPr lang="en-US" sz="1500" dirty="0" smtClean="0"/>
              <a:t>TOTAL). </a:t>
            </a:r>
            <a:endParaRPr lang="en-US" sz="1500" dirty="0"/>
          </a:p>
          <a:p>
            <a:pPr>
              <a:spcBef>
                <a:spcPts val="750"/>
              </a:spcBef>
              <a:spcAft>
                <a:spcPts val="750"/>
              </a:spcAft>
            </a:pPr>
            <a:endParaRPr lang="en-US" sz="1500" dirty="0"/>
          </a:p>
        </p:txBody>
      </p:sp>
      <p:sp>
        <p:nvSpPr>
          <p:cNvPr id="34" name="Text Placeholder 8"/>
          <p:cNvSpPr>
            <a:spLocks noGrp="1"/>
          </p:cNvSpPr>
          <p:nvPr>
            <p:ph type="body" sz="quarter" idx="27"/>
          </p:nvPr>
        </p:nvSpPr>
        <p:spPr>
          <a:xfrm>
            <a:off x="9120842" y="21805091"/>
            <a:ext cx="8476931" cy="579830"/>
          </a:xfrm>
        </p:spPr>
        <p:txBody>
          <a:bodyPr/>
          <a:lstStyle/>
          <a:p>
            <a:pPr>
              <a:spcBef>
                <a:spcPts val="750"/>
              </a:spcBef>
              <a:spcAft>
                <a:spcPts val="750"/>
              </a:spcAft>
            </a:pPr>
            <a:r>
              <a:rPr lang="en-US" dirty="0" smtClean="0"/>
              <a:t>References</a:t>
            </a:r>
            <a:endParaRPr lang="en-US" dirty="0"/>
          </a:p>
        </p:txBody>
      </p:sp>
      <p:sp>
        <p:nvSpPr>
          <p:cNvPr id="14" name="Rectangle 13"/>
          <p:cNvSpPr/>
          <p:nvPr/>
        </p:nvSpPr>
        <p:spPr>
          <a:xfrm>
            <a:off x="9120842" y="22507016"/>
            <a:ext cx="8484424" cy="10710624"/>
          </a:xfrm>
          <a:prstGeom prst="rect">
            <a:avLst/>
          </a:prstGeom>
        </p:spPr>
        <p:txBody>
          <a:bodyPr wrap="square">
            <a:spAutoFit/>
          </a:bodyPr>
          <a:lstStyle/>
          <a:p>
            <a:pPr>
              <a:spcBef>
                <a:spcPts val="750"/>
              </a:spcBef>
              <a:spcAft>
                <a:spcPts val="750"/>
              </a:spcAft>
            </a:pPr>
            <a:r>
              <a:rPr lang="en-US" sz="2000" baseline="30000" dirty="0"/>
              <a:t>[1] M. C. </a:t>
            </a:r>
            <a:r>
              <a:rPr lang="en-US" sz="2000" baseline="30000" dirty="0" err="1"/>
              <a:t>Anisiu</a:t>
            </a:r>
            <a:r>
              <a:rPr lang="en-US" sz="2000" baseline="30000" dirty="0"/>
              <a:t>, V. </a:t>
            </a:r>
            <a:r>
              <a:rPr lang="en-US" sz="2000" baseline="30000" dirty="0" err="1"/>
              <a:t>Anisiu</a:t>
            </a:r>
            <a:r>
              <a:rPr lang="en-US" sz="2000" baseline="30000" dirty="0"/>
              <a:t>, and Z. </a:t>
            </a:r>
            <a:r>
              <a:rPr lang="en-US" sz="2000" baseline="30000" dirty="0" err="1" smtClean="0"/>
              <a:t>Kása</a:t>
            </a:r>
            <a:r>
              <a:rPr lang="en-US" sz="2000" baseline="30000" dirty="0" smtClean="0"/>
              <a:t>: </a:t>
            </a:r>
            <a:r>
              <a:rPr lang="en-US" sz="2000" baseline="30000" dirty="0"/>
              <a:t>“Total </a:t>
            </a:r>
            <a:r>
              <a:rPr lang="en-US" sz="2000" baseline="30000" dirty="0" smtClean="0"/>
              <a:t>Palindrome </a:t>
            </a:r>
            <a:r>
              <a:rPr lang="en-US" sz="2000" baseline="30000" dirty="0"/>
              <a:t>Complexity of Finite Words,” </a:t>
            </a:r>
            <a:r>
              <a:rPr lang="en-US" sz="2000" i="1" baseline="30000" dirty="0"/>
              <a:t>Discrete </a:t>
            </a:r>
            <a:r>
              <a:rPr lang="en-US" sz="2000" i="1" baseline="30000" dirty="0" smtClean="0"/>
              <a:t>Mathematics</a:t>
            </a:r>
            <a:r>
              <a:rPr lang="en-US" sz="2000" baseline="30000" dirty="0"/>
              <a:t>, vol</a:t>
            </a:r>
            <a:r>
              <a:rPr lang="en-US" sz="2000" baseline="30000" dirty="0" smtClean="0"/>
              <a:t>. 310</a:t>
            </a:r>
            <a:r>
              <a:rPr lang="en-US" sz="2000" baseline="30000" dirty="0"/>
              <a:t>, pp</a:t>
            </a:r>
            <a:r>
              <a:rPr lang="en-US" sz="2000" baseline="30000" dirty="0" smtClean="0"/>
              <a:t>. 109</a:t>
            </a:r>
            <a:r>
              <a:rPr lang="en-US" sz="2000" baseline="30000" dirty="0"/>
              <a:t>–114, 2010.</a:t>
            </a:r>
          </a:p>
          <a:p>
            <a:pPr>
              <a:spcBef>
                <a:spcPts val="750"/>
              </a:spcBef>
              <a:spcAft>
                <a:spcPts val="750"/>
              </a:spcAft>
            </a:pPr>
            <a:r>
              <a:rPr lang="en-US" sz="2000" baseline="30000" dirty="0"/>
              <a:t>[2] C. Alexander and S. Carey: “</a:t>
            </a:r>
            <a:r>
              <a:rPr lang="en-US" sz="2000" baseline="30000" dirty="0" err="1"/>
              <a:t>Subsymmetries</a:t>
            </a:r>
            <a:r>
              <a:rPr lang="en-US" sz="2000" baseline="30000" dirty="0"/>
              <a:t>,” </a:t>
            </a:r>
            <a:r>
              <a:rPr lang="en-US" sz="2000" i="1" baseline="30000" dirty="0" smtClean="0"/>
              <a:t>Perception </a:t>
            </a:r>
            <a:r>
              <a:rPr lang="en-US" sz="2000" i="1" baseline="30000" dirty="0"/>
              <a:t>and Psychophysics</a:t>
            </a:r>
            <a:r>
              <a:rPr lang="en-US" sz="2000" baseline="30000" dirty="0"/>
              <a:t>, vol</a:t>
            </a:r>
            <a:r>
              <a:rPr lang="en-US" sz="2000" baseline="30000" dirty="0" smtClean="0"/>
              <a:t>. 4</a:t>
            </a:r>
            <a:r>
              <a:rPr lang="en-US" sz="2000" baseline="30000" dirty="0"/>
              <a:t>, pp</a:t>
            </a:r>
            <a:r>
              <a:rPr lang="en-US" sz="2000" baseline="30000" dirty="0" smtClean="0"/>
              <a:t>. 73</a:t>
            </a:r>
            <a:r>
              <a:rPr lang="en-US" sz="2000" baseline="30000" dirty="0"/>
              <a:t>–77, 1968.</a:t>
            </a:r>
          </a:p>
          <a:p>
            <a:pPr>
              <a:spcBef>
                <a:spcPts val="750"/>
              </a:spcBef>
              <a:spcAft>
                <a:spcPts val="750"/>
              </a:spcAft>
            </a:pPr>
            <a:r>
              <a:rPr lang="en-US" sz="2000" baseline="30000" dirty="0"/>
              <a:t>[3] G. J. </a:t>
            </a:r>
            <a:r>
              <a:rPr lang="en-US" sz="2000" baseline="30000" dirty="0" err="1"/>
              <a:t>Chaitin</a:t>
            </a:r>
            <a:r>
              <a:rPr lang="en-US" sz="2000" baseline="30000" dirty="0"/>
              <a:t>: “On the Simplicity and Speed of </a:t>
            </a:r>
            <a:r>
              <a:rPr lang="en-US" sz="2000" baseline="30000" dirty="0" smtClean="0"/>
              <a:t>Programs </a:t>
            </a:r>
            <a:r>
              <a:rPr lang="en-US" sz="2000" baseline="30000" dirty="0"/>
              <a:t>for Computing Infinite Sets of Natural </a:t>
            </a:r>
            <a:r>
              <a:rPr lang="en-US" sz="2000" baseline="30000" dirty="0" smtClean="0"/>
              <a:t>Numbers</a:t>
            </a:r>
            <a:r>
              <a:rPr lang="en-US" sz="2000" baseline="30000" dirty="0"/>
              <a:t>,” </a:t>
            </a:r>
            <a:r>
              <a:rPr lang="en-US" sz="2000" i="1" baseline="30000" dirty="0"/>
              <a:t>Journal of the ACM</a:t>
            </a:r>
            <a:r>
              <a:rPr lang="en-US" sz="2000" baseline="30000" dirty="0"/>
              <a:t>, vol</a:t>
            </a:r>
            <a:r>
              <a:rPr lang="en-US" sz="2000" baseline="30000" dirty="0" smtClean="0"/>
              <a:t>. 16</a:t>
            </a:r>
            <a:r>
              <a:rPr lang="en-US" sz="2000" baseline="30000" dirty="0"/>
              <a:t>, no</a:t>
            </a:r>
            <a:r>
              <a:rPr lang="en-US" sz="2000" baseline="30000" dirty="0" smtClean="0"/>
              <a:t>. 3</a:t>
            </a:r>
            <a:r>
              <a:rPr lang="en-US" sz="2000" baseline="30000" dirty="0"/>
              <a:t>, pp</a:t>
            </a:r>
            <a:r>
              <a:rPr lang="en-US" sz="2000" baseline="30000" dirty="0" smtClean="0"/>
              <a:t>. 407</a:t>
            </a:r>
            <a:r>
              <a:rPr lang="en-US" sz="2000" baseline="30000" dirty="0"/>
              <a:t>–422, 1969.</a:t>
            </a:r>
          </a:p>
          <a:p>
            <a:pPr>
              <a:spcBef>
                <a:spcPts val="750"/>
              </a:spcBef>
              <a:spcAft>
                <a:spcPts val="750"/>
              </a:spcAft>
            </a:pPr>
            <a:r>
              <a:rPr lang="en-US" sz="2000" baseline="30000" dirty="0"/>
              <a:t>[4] S. F. </a:t>
            </a:r>
            <a:r>
              <a:rPr lang="en-US" sz="2000" baseline="30000" dirty="0" err="1"/>
              <a:t>Chipman</a:t>
            </a:r>
            <a:r>
              <a:rPr lang="en-US" sz="2000" baseline="30000" dirty="0"/>
              <a:t>: “Complexity and Structure in Visual Patterns,” </a:t>
            </a:r>
            <a:r>
              <a:rPr lang="en-US" sz="2000" i="1" baseline="30000" dirty="0"/>
              <a:t>Journal of Experimental Psychology: </a:t>
            </a:r>
            <a:r>
              <a:rPr lang="en-US" sz="2000" i="1" baseline="30000" dirty="0" smtClean="0"/>
              <a:t>General</a:t>
            </a:r>
            <a:r>
              <a:rPr lang="en-US" sz="2000" baseline="30000" dirty="0"/>
              <a:t>, vol</a:t>
            </a:r>
            <a:r>
              <a:rPr lang="en-US" sz="2000" baseline="30000" dirty="0" smtClean="0"/>
              <a:t>. 106</a:t>
            </a:r>
            <a:r>
              <a:rPr lang="en-US" sz="2000" baseline="30000" dirty="0"/>
              <a:t>, no</a:t>
            </a:r>
            <a:r>
              <a:rPr lang="en-US" sz="2000" baseline="30000" dirty="0" smtClean="0"/>
              <a:t>. 3</a:t>
            </a:r>
            <a:r>
              <a:rPr lang="en-US" sz="2000" baseline="30000" dirty="0"/>
              <a:t>, pp</a:t>
            </a:r>
            <a:r>
              <a:rPr lang="en-US" sz="2000" baseline="30000" dirty="0" smtClean="0"/>
              <a:t>. 269</a:t>
            </a:r>
            <a:r>
              <a:rPr lang="en-US" sz="2000" baseline="30000" dirty="0"/>
              <a:t>–301, 1977.</a:t>
            </a:r>
          </a:p>
          <a:p>
            <a:pPr>
              <a:spcBef>
                <a:spcPts val="750"/>
              </a:spcBef>
              <a:spcAft>
                <a:spcPts val="750"/>
              </a:spcAft>
            </a:pPr>
            <a:r>
              <a:rPr lang="en-US" sz="2000" baseline="30000" dirty="0"/>
              <a:t>[5] D. C. </a:t>
            </a:r>
            <a:r>
              <a:rPr lang="en-US" sz="2000" baseline="30000" dirty="0" err="1"/>
              <a:t>Donderi</a:t>
            </a:r>
            <a:r>
              <a:rPr lang="en-US" sz="2000" baseline="30000" dirty="0"/>
              <a:t>: “Visual Complexity: A Review,” </a:t>
            </a:r>
            <a:r>
              <a:rPr lang="en-US" sz="2000" i="1" baseline="30000" dirty="0" smtClean="0"/>
              <a:t>Psychological </a:t>
            </a:r>
            <a:r>
              <a:rPr lang="en-US" sz="2000" i="1" baseline="30000" dirty="0"/>
              <a:t>Bulletin</a:t>
            </a:r>
            <a:r>
              <a:rPr lang="en-US" sz="2000" baseline="30000" dirty="0"/>
              <a:t>, vol</a:t>
            </a:r>
            <a:r>
              <a:rPr lang="en-US" sz="2000" baseline="30000" dirty="0" smtClean="0"/>
              <a:t>. 132</a:t>
            </a:r>
            <a:r>
              <a:rPr lang="en-US" sz="2000" baseline="30000" dirty="0"/>
              <a:t>, no</a:t>
            </a:r>
            <a:r>
              <a:rPr lang="en-US" sz="2000" baseline="30000" dirty="0" smtClean="0"/>
              <a:t>. 1</a:t>
            </a:r>
            <a:r>
              <a:rPr lang="en-US" sz="2000" baseline="30000" dirty="0"/>
              <a:t>, pp</a:t>
            </a:r>
            <a:r>
              <a:rPr lang="en-US" sz="2000" baseline="30000" dirty="0" smtClean="0"/>
              <a:t>. 73</a:t>
            </a:r>
            <a:r>
              <a:rPr lang="en-US" sz="2000" baseline="30000" dirty="0"/>
              <a:t>–97, 2006.</a:t>
            </a:r>
          </a:p>
          <a:p>
            <a:pPr>
              <a:spcBef>
                <a:spcPts val="750"/>
              </a:spcBef>
              <a:spcAft>
                <a:spcPts val="750"/>
              </a:spcAft>
            </a:pPr>
            <a:r>
              <a:rPr lang="en-US" sz="2000" baseline="30000" dirty="0"/>
              <a:t>[6] P. A. van der Helm, R. J. van </a:t>
            </a:r>
            <a:r>
              <a:rPr lang="en-US" sz="2000" baseline="30000" dirty="0" err="1"/>
              <a:t>Lier</a:t>
            </a:r>
            <a:r>
              <a:rPr lang="en-US" sz="2000" baseline="30000" dirty="0"/>
              <a:t> and E.L. J. </a:t>
            </a:r>
            <a:r>
              <a:rPr lang="en-US" sz="2000" baseline="30000" dirty="0" err="1" smtClean="0"/>
              <a:t>Leeuwenberg</a:t>
            </a:r>
            <a:r>
              <a:rPr lang="en-US" sz="2000" baseline="30000" dirty="0"/>
              <a:t>: “Serial Pattern Complexity: Irregularity and </a:t>
            </a:r>
            <a:r>
              <a:rPr lang="en-US" sz="2000" baseline="30000" dirty="0" smtClean="0"/>
              <a:t>Hierarchy</a:t>
            </a:r>
            <a:r>
              <a:rPr lang="en-US" sz="2000" baseline="30000" dirty="0"/>
              <a:t>,” </a:t>
            </a:r>
            <a:r>
              <a:rPr lang="en-US" sz="2000" i="1" baseline="30000" dirty="0"/>
              <a:t>Perception</a:t>
            </a:r>
            <a:r>
              <a:rPr lang="en-US" sz="2000" baseline="30000" dirty="0"/>
              <a:t>, vol</a:t>
            </a:r>
            <a:r>
              <a:rPr lang="en-US" sz="2000" baseline="30000" dirty="0" smtClean="0"/>
              <a:t>. 21</a:t>
            </a:r>
            <a:r>
              <a:rPr lang="en-US" sz="2000" baseline="30000" dirty="0"/>
              <a:t>, pp</a:t>
            </a:r>
            <a:r>
              <a:rPr lang="en-US" sz="2000" baseline="30000" dirty="0" smtClean="0"/>
              <a:t>. 517</a:t>
            </a:r>
            <a:r>
              <a:rPr lang="en-US" sz="2000" baseline="30000" dirty="0"/>
              <a:t>–544, 1992.</a:t>
            </a:r>
          </a:p>
          <a:p>
            <a:pPr>
              <a:spcBef>
                <a:spcPts val="750"/>
              </a:spcBef>
              <a:spcAft>
                <a:spcPts val="750"/>
              </a:spcAft>
            </a:pPr>
            <a:r>
              <a:rPr lang="en-US" sz="2000" baseline="30000" dirty="0"/>
              <a:t>[7] A. Kolmogorov: </a:t>
            </a:r>
            <a:r>
              <a:rPr lang="en-US" sz="2000" baseline="30000" dirty="0" smtClean="0"/>
              <a:t>“</a:t>
            </a:r>
            <a:r>
              <a:rPr lang="en-US" sz="2000" baseline="30000" dirty="0"/>
              <a:t>Logical Basis for Information </a:t>
            </a:r>
            <a:r>
              <a:rPr lang="en-US" sz="2000" baseline="30000" dirty="0" smtClean="0"/>
              <a:t>Theory </a:t>
            </a:r>
            <a:r>
              <a:rPr lang="en-US" sz="2000" baseline="30000" dirty="0"/>
              <a:t>and Probability Theory,” </a:t>
            </a:r>
            <a:r>
              <a:rPr lang="en-US" sz="2000" i="1" baseline="30000" dirty="0"/>
              <a:t>IEEE Transactions on Information Theory</a:t>
            </a:r>
            <a:r>
              <a:rPr lang="en-US" sz="2000" baseline="30000" dirty="0"/>
              <a:t>, vol</a:t>
            </a:r>
            <a:r>
              <a:rPr lang="en-US" sz="2000" baseline="30000" dirty="0" smtClean="0"/>
              <a:t>. 14</a:t>
            </a:r>
            <a:r>
              <a:rPr lang="en-US" sz="2000" baseline="30000" dirty="0"/>
              <a:t>, no</a:t>
            </a:r>
            <a:r>
              <a:rPr lang="en-US" sz="2000" baseline="30000" dirty="0" smtClean="0"/>
              <a:t>. 5</a:t>
            </a:r>
            <a:r>
              <a:rPr lang="en-US" sz="2000" baseline="30000" dirty="0"/>
              <a:t>, pp</a:t>
            </a:r>
            <a:r>
              <a:rPr lang="en-US" sz="2000" baseline="30000" dirty="0" smtClean="0"/>
              <a:t>. 662</a:t>
            </a:r>
            <a:r>
              <a:rPr lang="en-US" sz="2000" baseline="30000" dirty="0"/>
              <a:t>–664, 1968.</a:t>
            </a:r>
          </a:p>
          <a:p>
            <a:pPr>
              <a:spcBef>
                <a:spcPts val="750"/>
              </a:spcBef>
              <a:spcAft>
                <a:spcPts val="750"/>
              </a:spcAft>
            </a:pPr>
            <a:r>
              <a:rPr lang="en-US" sz="2000" baseline="30000" dirty="0"/>
              <a:t>[8] M </a:t>
            </a:r>
            <a:r>
              <a:rPr lang="en-US" sz="2000" baseline="30000" dirty="0" err="1" smtClean="0"/>
              <a:t>Krüger</a:t>
            </a:r>
            <a:r>
              <a:rPr lang="en-US" sz="2000" baseline="30000" dirty="0"/>
              <a:t>: “Binary Sequences. II. Homogeneity and Symmetry,” </a:t>
            </a:r>
            <a:r>
              <a:rPr lang="en-US" sz="2000" i="1" baseline="30000" dirty="0"/>
              <a:t>Information Sciences</a:t>
            </a:r>
            <a:r>
              <a:rPr lang="en-US" sz="2000" baseline="30000" dirty="0"/>
              <a:t>, vol. 31, pp</a:t>
            </a:r>
            <a:r>
              <a:rPr lang="en-US" sz="2000" baseline="30000" dirty="0" smtClean="0"/>
              <a:t>. 15</a:t>
            </a:r>
            <a:r>
              <a:rPr lang="en-US" sz="2000" baseline="30000" dirty="0"/>
              <a:t>–31, 1983.</a:t>
            </a:r>
          </a:p>
          <a:p>
            <a:pPr>
              <a:spcBef>
                <a:spcPts val="750"/>
              </a:spcBef>
              <a:spcAft>
                <a:spcPts val="750"/>
              </a:spcAft>
            </a:pPr>
            <a:r>
              <a:rPr lang="en-US" sz="2000" baseline="30000" dirty="0"/>
              <a:t>[9] M. Li and P. </a:t>
            </a:r>
            <a:r>
              <a:rPr lang="en-US" sz="2000" baseline="30000" dirty="0" err="1" smtClean="0"/>
              <a:t>Vitányi</a:t>
            </a:r>
            <a:r>
              <a:rPr lang="en-US" sz="2000" baseline="30000" dirty="0"/>
              <a:t>: </a:t>
            </a:r>
            <a:r>
              <a:rPr lang="en-US" sz="2000" i="1" baseline="30000" dirty="0"/>
              <a:t>An Introduction to Kolmogorov Complexity and Its Applications</a:t>
            </a:r>
            <a:r>
              <a:rPr lang="en-US" sz="2000" baseline="30000" dirty="0"/>
              <a:t>, Springer, 2006.</a:t>
            </a:r>
          </a:p>
          <a:p>
            <a:pPr>
              <a:spcBef>
                <a:spcPts val="750"/>
              </a:spcBef>
              <a:spcAft>
                <a:spcPts val="750"/>
              </a:spcAft>
            </a:pPr>
            <a:r>
              <a:rPr lang="en-US" sz="2000" baseline="30000" dirty="0"/>
              <a:t>[10] G. </a:t>
            </a:r>
            <a:r>
              <a:rPr lang="en-US" sz="2000" baseline="30000" dirty="0" err="1"/>
              <a:t>Manacher</a:t>
            </a:r>
            <a:r>
              <a:rPr lang="en-US" sz="2000" baseline="30000" dirty="0"/>
              <a:t>: “A New Linear Time “On-Line” </a:t>
            </a:r>
            <a:r>
              <a:rPr lang="en-US" sz="2000" baseline="30000" dirty="0" smtClean="0"/>
              <a:t>Algorithm </a:t>
            </a:r>
            <a:r>
              <a:rPr lang="en-US" sz="2000" baseline="30000" dirty="0"/>
              <a:t>for Finding the Smallest Initial Palindrome of a String,” </a:t>
            </a:r>
            <a:r>
              <a:rPr lang="en-US" sz="2000" i="1" baseline="30000" dirty="0"/>
              <a:t>Journal of the Association for Computing Machinery</a:t>
            </a:r>
            <a:r>
              <a:rPr lang="en-US" sz="2000" baseline="30000" dirty="0"/>
              <a:t>, vol</a:t>
            </a:r>
            <a:r>
              <a:rPr lang="en-US" sz="2000" baseline="30000" dirty="0" smtClean="0"/>
              <a:t>. 22</a:t>
            </a:r>
            <a:r>
              <a:rPr lang="en-US" sz="2000" baseline="30000" dirty="0"/>
              <a:t>, </a:t>
            </a:r>
            <a:r>
              <a:rPr lang="en-US" sz="2000" baseline="30000" dirty="0" smtClean="0"/>
              <a:t>no. 3</a:t>
            </a:r>
            <a:r>
              <a:rPr lang="en-US" sz="2000" baseline="30000" dirty="0"/>
              <a:t>, pp</a:t>
            </a:r>
            <a:r>
              <a:rPr lang="en-US" sz="2000" baseline="30000" dirty="0" smtClean="0"/>
              <a:t>. 346</a:t>
            </a:r>
            <a:r>
              <a:rPr lang="en-US" sz="2000" baseline="30000" dirty="0"/>
              <a:t>–351, July 1975.</a:t>
            </a:r>
          </a:p>
          <a:p>
            <a:pPr>
              <a:spcBef>
                <a:spcPts val="750"/>
              </a:spcBef>
              <a:spcAft>
                <a:spcPts val="750"/>
              </a:spcAft>
            </a:pPr>
            <a:r>
              <a:rPr lang="en-US" sz="2000" baseline="30000" dirty="0"/>
              <a:t>[11] S. E. Palmer and K. </a:t>
            </a:r>
            <a:r>
              <a:rPr lang="en-US" sz="2000" baseline="30000" dirty="0" err="1"/>
              <a:t>Hemenway</a:t>
            </a:r>
            <a:r>
              <a:rPr lang="en-US" sz="2000" baseline="30000" dirty="0"/>
              <a:t>: “Orientation and Symmetry: </a:t>
            </a:r>
            <a:r>
              <a:rPr lang="en-US" sz="2000" baseline="30000" dirty="0" smtClean="0"/>
              <a:t>Effects </a:t>
            </a:r>
            <a:r>
              <a:rPr lang="en-US" sz="2000" baseline="30000" dirty="0"/>
              <a:t>of Multiple, Rotational, and Near Symmetries,” </a:t>
            </a:r>
            <a:r>
              <a:rPr lang="en-US" sz="2000" i="1" baseline="30000" dirty="0"/>
              <a:t>Journal of Experimental Psychology</a:t>
            </a:r>
            <a:r>
              <a:rPr lang="en-US" sz="2000" baseline="30000" dirty="0"/>
              <a:t>, vol</a:t>
            </a:r>
            <a:r>
              <a:rPr lang="en-US" sz="2000" baseline="30000" dirty="0" smtClean="0"/>
              <a:t>. 4</a:t>
            </a:r>
            <a:r>
              <a:rPr lang="en-US" sz="2000" baseline="30000" dirty="0"/>
              <a:t>, pp</a:t>
            </a:r>
            <a:r>
              <a:rPr lang="en-US" sz="2000" baseline="30000" dirty="0" smtClean="0"/>
              <a:t>. 691</a:t>
            </a:r>
            <a:r>
              <a:rPr lang="en-US" sz="2000" baseline="30000" dirty="0"/>
              <a:t>–702, 1978.</a:t>
            </a:r>
          </a:p>
          <a:p>
            <a:pPr>
              <a:spcBef>
                <a:spcPts val="750"/>
              </a:spcBef>
              <a:spcAft>
                <a:spcPts val="750"/>
              </a:spcAft>
            </a:pPr>
            <a:r>
              <a:rPr lang="en-US" sz="2000" baseline="30000" dirty="0"/>
              <a:t>[12] F. </a:t>
            </a:r>
            <a:r>
              <a:rPr lang="en-US" sz="2000" baseline="30000" dirty="0" err="1"/>
              <a:t>Papentin</a:t>
            </a:r>
            <a:r>
              <a:rPr lang="en-US" sz="2000" baseline="30000" dirty="0"/>
              <a:t>: “On Order and Complexity. I. General Considerations,” </a:t>
            </a:r>
            <a:r>
              <a:rPr lang="en-US" sz="2000" i="1" baseline="30000" dirty="0"/>
              <a:t>Journal of Theoretical Biology</a:t>
            </a:r>
            <a:r>
              <a:rPr lang="en-US" sz="2000" baseline="30000" dirty="0"/>
              <a:t>, vol</a:t>
            </a:r>
            <a:r>
              <a:rPr lang="en-US" sz="2000" baseline="30000" dirty="0" smtClean="0"/>
              <a:t>. 87</a:t>
            </a:r>
            <a:r>
              <a:rPr lang="en-US" sz="2000" baseline="30000" dirty="0"/>
              <a:t>, pp</a:t>
            </a:r>
            <a:r>
              <a:rPr lang="en-US" sz="2000" baseline="30000" dirty="0" smtClean="0"/>
              <a:t>. 421</a:t>
            </a:r>
            <a:r>
              <a:rPr lang="en-US" sz="2000" baseline="30000" dirty="0"/>
              <a:t>–456, 1980.</a:t>
            </a:r>
          </a:p>
          <a:p>
            <a:pPr>
              <a:spcBef>
                <a:spcPts val="750"/>
              </a:spcBef>
              <a:spcAft>
                <a:spcPts val="750"/>
              </a:spcAft>
            </a:pPr>
            <a:r>
              <a:rPr lang="en-US" sz="2000" baseline="30000" dirty="0"/>
              <a:t>[13] F. </a:t>
            </a:r>
            <a:r>
              <a:rPr lang="en-US" sz="2000" baseline="30000" dirty="0" err="1"/>
              <a:t>Papentin</a:t>
            </a:r>
            <a:r>
              <a:rPr lang="en-US" sz="2000" baseline="30000" dirty="0"/>
              <a:t>: “Binary Sequences. I. Complexity,” </a:t>
            </a:r>
            <a:r>
              <a:rPr lang="en-US" sz="2000" i="1" baseline="30000" dirty="0" smtClean="0"/>
              <a:t>Information </a:t>
            </a:r>
            <a:r>
              <a:rPr lang="en-US" sz="2000" i="1" baseline="30000" dirty="0"/>
              <a:t>Sciences</a:t>
            </a:r>
            <a:r>
              <a:rPr lang="en-US" sz="2000" baseline="30000" dirty="0"/>
              <a:t>, vol</a:t>
            </a:r>
            <a:r>
              <a:rPr lang="en-US" sz="2000" baseline="30000" dirty="0" smtClean="0"/>
              <a:t>. 31</a:t>
            </a:r>
            <a:r>
              <a:rPr lang="en-US" sz="2000" baseline="30000" dirty="0"/>
              <a:t>, pp</a:t>
            </a:r>
            <a:r>
              <a:rPr lang="en-US" sz="2000" baseline="30000" dirty="0" smtClean="0"/>
              <a:t>. 1</a:t>
            </a:r>
            <a:r>
              <a:rPr lang="en-US" sz="2000" baseline="30000" dirty="0"/>
              <a:t>–14, 1983.</a:t>
            </a:r>
          </a:p>
          <a:p>
            <a:pPr>
              <a:spcBef>
                <a:spcPts val="750"/>
              </a:spcBef>
              <a:spcAft>
                <a:spcPts val="750"/>
              </a:spcAft>
            </a:pPr>
            <a:r>
              <a:rPr lang="en-US" sz="2000" baseline="30000" dirty="0"/>
              <a:t>[14] D. G. </a:t>
            </a:r>
            <a:r>
              <a:rPr lang="en-US" sz="2000" baseline="30000" dirty="0" err="1"/>
              <a:t>Pelli</a:t>
            </a:r>
            <a:r>
              <a:rPr lang="en-US" sz="2000" baseline="30000" dirty="0"/>
              <a:t>, C. W. Burns, B. </a:t>
            </a:r>
            <a:r>
              <a:rPr lang="en-US" sz="2000" baseline="30000" dirty="0" err="1"/>
              <a:t>Farell</a:t>
            </a:r>
            <a:r>
              <a:rPr lang="en-US" sz="2000" baseline="30000" dirty="0"/>
              <a:t>, D. and C. Moore- Page: “Feature Detection and Letter Identification,” </a:t>
            </a:r>
            <a:r>
              <a:rPr lang="en-US" sz="2000" i="1" baseline="30000" dirty="0"/>
              <a:t>Vision Research</a:t>
            </a:r>
            <a:r>
              <a:rPr lang="en-US" sz="2000" baseline="30000" dirty="0"/>
              <a:t>, vol</a:t>
            </a:r>
            <a:r>
              <a:rPr lang="en-US" sz="2000" baseline="30000" dirty="0" smtClean="0"/>
              <a:t>. 46</a:t>
            </a:r>
            <a:r>
              <a:rPr lang="en-US" sz="2000" baseline="30000" dirty="0"/>
              <a:t>, pp</a:t>
            </a:r>
            <a:r>
              <a:rPr lang="en-US" sz="2000" baseline="30000" dirty="0" smtClean="0"/>
              <a:t>. 4646</a:t>
            </a:r>
            <a:r>
              <a:rPr lang="en-US" sz="2000" baseline="30000" dirty="0"/>
              <a:t>–4674, 2006.</a:t>
            </a:r>
          </a:p>
          <a:p>
            <a:pPr>
              <a:spcBef>
                <a:spcPts val="750"/>
              </a:spcBef>
              <a:spcAft>
                <a:spcPts val="750"/>
              </a:spcAft>
            </a:pPr>
            <a:r>
              <a:rPr lang="en-US" sz="2000" baseline="30000" dirty="0"/>
              <a:t>[15] A. </a:t>
            </a:r>
            <a:r>
              <a:rPr lang="en-US" sz="2000" baseline="30000" dirty="0" err="1"/>
              <a:t>Rusu</a:t>
            </a:r>
            <a:r>
              <a:rPr lang="en-US" sz="2000" baseline="30000" dirty="0"/>
              <a:t> and V. </a:t>
            </a:r>
            <a:r>
              <a:rPr lang="en-US" sz="2000" baseline="30000" dirty="0" err="1"/>
              <a:t>Govindaraju</a:t>
            </a:r>
            <a:r>
              <a:rPr lang="en-US" sz="2000" baseline="30000" dirty="0"/>
              <a:t>: “The Influence of Image Complexity on Handwriting Recognition,” </a:t>
            </a:r>
            <a:r>
              <a:rPr lang="en-US" sz="2000" i="1" baseline="30000" dirty="0"/>
              <a:t>Proceedings of the Tenth International Workshop on Frontiers in Handwriting Recognition</a:t>
            </a:r>
            <a:r>
              <a:rPr lang="en-US" sz="2000" baseline="30000" dirty="0"/>
              <a:t>, La </a:t>
            </a:r>
            <a:r>
              <a:rPr lang="en-US" sz="2000" baseline="30000" dirty="0" err="1"/>
              <a:t>Baule</a:t>
            </a:r>
            <a:r>
              <a:rPr lang="en-US" sz="2000" baseline="30000" dirty="0"/>
              <a:t>, France, October 23-26, 2006.</a:t>
            </a:r>
          </a:p>
          <a:p>
            <a:pPr>
              <a:spcBef>
                <a:spcPts val="750"/>
              </a:spcBef>
              <a:spcAft>
                <a:spcPts val="750"/>
              </a:spcAft>
            </a:pPr>
            <a:r>
              <a:rPr lang="en-US" sz="2000" baseline="30000" dirty="0"/>
              <a:t>[16] R. </a:t>
            </a:r>
            <a:r>
              <a:rPr lang="en-US" sz="2000" baseline="30000" dirty="0" err="1" smtClean="0"/>
              <a:t>Solomonoff</a:t>
            </a:r>
            <a:r>
              <a:rPr lang="en-US" sz="2000" baseline="30000" dirty="0" smtClean="0"/>
              <a:t> </a:t>
            </a:r>
            <a:r>
              <a:rPr lang="en-US" sz="2000" baseline="30000" dirty="0"/>
              <a:t>“A Formal Theory of Inductive </a:t>
            </a:r>
            <a:r>
              <a:rPr lang="en-US" sz="2000" baseline="30000" dirty="0" smtClean="0"/>
              <a:t>Inference</a:t>
            </a:r>
            <a:r>
              <a:rPr lang="en-US" sz="2000" baseline="30000" dirty="0"/>
              <a:t>. Part I,” </a:t>
            </a:r>
            <a:r>
              <a:rPr lang="en-US" sz="2000" i="1" baseline="30000" dirty="0"/>
              <a:t>Information and Control</a:t>
            </a:r>
            <a:r>
              <a:rPr lang="en-US" sz="2000" baseline="30000" dirty="0"/>
              <a:t>, vol</a:t>
            </a:r>
            <a:r>
              <a:rPr lang="en-US" sz="2000" baseline="30000" dirty="0" smtClean="0"/>
              <a:t>. 7</a:t>
            </a:r>
            <a:r>
              <a:rPr lang="en-US" sz="2000" baseline="30000" dirty="0"/>
              <a:t>, no</a:t>
            </a:r>
            <a:r>
              <a:rPr lang="en-US" sz="2000" baseline="30000" dirty="0" smtClean="0"/>
              <a:t>. 2</a:t>
            </a:r>
            <a:r>
              <a:rPr lang="en-US" sz="2000" baseline="30000" dirty="0"/>
              <a:t>, pp</a:t>
            </a:r>
            <a:r>
              <a:rPr lang="en-US" sz="2000" baseline="30000" dirty="0" smtClean="0"/>
              <a:t>. 1</a:t>
            </a:r>
            <a:r>
              <a:rPr lang="en-US" sz="2000" baseline="30000" dirty="0"/>
              <a:t>–22, 1964.</a:t>
            </a:r>
          </a:p>
          <a:p>
            <a:pPr>
              <a:spcBef>
                <a:spcPts val="750"/>
              </a:spcBef>
              <a:spcAft>
                <a:spcPts val="750"/>
              </a:spcAft>
            </a:pPr>
            <a:r>
              <a:rPr lang="en-US" sz="2000" baseline="30000" dirty="0"/>
              <a:t>[17] J. </a:t>
            </a:r>
            <a:r>
              <a:rPr lang="en-US" sz="2000" baseline="30000" dirty="0" err="1" smtClean="0"/>
              <a:t>Thathireddy</a:t>
            </a:r>
            <a:r>
              <a:rPr lang="en-US" sz="2000" baseline="30000" dirty="0" smtClean="0"/>
              <a:t>,</a:t>
            </a:r>
            <a:r>
              <a:rPr lang="en-US" sz="2000" dirty="0" smtClean="0"/>
              <a:t> </a:t>
            </a:r>
            <a:r>
              <a:rPr lang="en-US" sz="2000" i="1" baseline="30000" dirty="0" smtClean="0"/>
              <a:t>Incremental </a:t>
            </a:r>
            <a:r>
              <a:rPr lang="en-US" sz="2000" i="1" baseline="30000" dirty="0"/>
              <a:t>Retrieval and Ranking of Complex Patterns from Text Repositories</a:t>
            </a:r>
            <a:r>
              <a:rPr lang="en-US" sz="2000" baseline="30000" dirty="0"/>
              <a:t>, </a:t>
            </a:r>
            <a:r>
              <a:rPr lang="en-US" sz="2000" baseline="30000" dirty="0" err="1"/>
              <a:t>ProQuest</a:t>
            </a:r>
            <a:r>
              <a:rPr lang="en-US" sz="2000" baseline="30000" dirty="0"/>
              <a:t>, 2007.</a:t>
            </a:r>
          </a:p>
          <a:p>
            <a:pPr>
              <a:spcBef>
                <a:spcPts val="750"/>
              </a:spcBef>
              <a:spcAft>
                <a:spcPts val="750"/>
              </a:spcAft>
            </a:pPr>
            <a:r>
              <a:rPr lang="en-US" sz="2000" baseline="30000" dirty="0"/>
              <a:t>[18] G. T. Toussaint and J. F. Beltran: “</a:t>
            </a:r>
            <a:r>
              <a:rPr lang="en-US" sz="2000" baseline="30000" dirty="0" err="1"/>
              <a:t>Subsymmetries</a:t>
            </a:r>
            <a:r>
              <a:rPr lang="en-US" sz="2000" baseline="30000" dirty="0"/>
              <a:t> Predict Auditory and Visual Pattern Complexity,” </a:t>
            </a:r>
            <a:r>
              <a:rPr lang="en-US" sz="2000" i="1" baseline="30000" dirty="0" smtClean="0"/>
              <a:t>Perception</a:t>
            </a:r>
            <a:r>
              <a:rPr lang="en-US" sz="2000" baseline="30000" dirty="0"/>
              <a:t>, vol</a:t>
            </a:r>
            <a:r>
              <a:rPr lang="en-US" sz="2000" baseline="30000" dirty="0" smtClean="0"/>
              <a:t>. 42</a:t>
            </a:r>
            <a:r>
              <a:rPr lang="en-US" sz="2000" baseline="30000" dirty="0"/>
              <a:t>, pp</a:t>
            </a:r>
            <a:r>
              <a:rPr lang="en-US" sz="2000" baseline="30000" dirty="0" smtClean="0"/>
              <a:t>. 1095</a:t>
            </a:r>
            <a:r>
              <a:rPr lang="en-US" sz="2000" baseline="30000" dirty="0"/>
              <a:t>–1100, 2013.</a:t>
            </a:r>
          </a:p>
          <a:p>
            <a:pPr>
              <a:spcBef>
                <a:spcPts val="750"/>
              </a:spcBef>
              <a:spcAft>
                <a:spcPts val="750"/>
              </a:spcAft>
            </a:pPr>
            <a:r>
              <a:rPr lang="en-US" sz="2000" baseline="30000" dirty="0"/>
              <a:t>[19] P. </a:t>
            </a:r>
            <a:r>
              <a:rPr lang="en-US" sz="2000" baseline="30000" dirty="0" err="1"/>
              <a:t>Wenderoth</a:t>
            </a:r>
            <a:r>
              <a:rPr lang="en-US" sz="2000" baseline="30000" dirty="0"/>
              <a:t>: “The Salience of Vertical Symmetry,” </a:t>
            </a:r>
            <a:r>
              <a:rPr lang="en-US" sz="2000" i="1" baseline="30000" dirty="0"/>
              <a:t>Perception</a:t>
            </a:r>
            <a:r>
              <a:rPr lang="en-US" sz="2000" baseline="30000" dirty="0"/>
              <a:t>, vol</a:t>
            </a:r>
            <a:r>
              <a:rPr lang="en-US" sz="2000" baseline="30000" dirty="0" smtClean="0"/>
              <a:t>. 23</a:t>
            </a:r>
            <a:r>
              <a:rPr lang="en-US" sz="2000" baseline="30000" dirty="0"/>
              <a:t>, pp</a:t>
            </a:r>
            <a:r>
              <a:rPr lang="en-US" sz="2000" baseline="30000" dirty="0" smtClean="0"/>
              <a:t>. 221</a:t>
            </a:r>
            <a:r>
              <a:rPr lang="en-US" sz="2000" baseline="30000" dirty="0"/>
              <a:t>–236, 1994.</a:t>
            </a:r>
          </a:p>
          <a:p>
            <a:pPr>
              <a:spcBef>
                <a:spcPts val="750"/>
              </a:spcBef>
              <a:spcAft>
                <a:spcPts val="750"/>
              </a:spcAft>
            </a:pPr>
            <a:r>
              <a:rPr lang="en-US" sz="2000" baseline="30000" dirty="0"/>
              <a:t>[20] H. </a:t>
            </a:r>
            <a:r>
              <a:rPr lang="en-US" sz="2000" baseline="30000" dirty="0" err="1"/>
              <a:t>Zabrodsky</a:t>
            </a:r>
            <a:r>
              <a:rPr lang="en-US" sz="2000" baseline="30000" dirty="0"/>
              <a:t>, S. </a:t>
            </a:r>
            <a:r>
              <a:rPr lang="en-US" sz="2000" baseline="30000" dirty="0" err="1"/>
              <a:t>Peleg</a:t>
            </a:r>
            <a:r>
              <a:rPr lang="en-US" sz="2000" baseline="30000" dirty="0"/>
              <a:t> and D. </a:t>
            </a:r>
            <a:r>
              <a:rPr lang="en-US" sz="2000" baseline="30000" dirty="0" err="1"/>
              <a:t>Avnir</a:t>
            </a:r>
            <a:r>
              <a:rPr lang="en-US" sz="2000" baseline="30000" dirty="0"/>
              <a:t>: “Hierarchical Symmetry,” </a:t>
            </a:r>
            <a:r>
              <a:rPr lang="en-US" sz="2000" i="1" baseline="30000" dirty="0"/>
              <a:t>Proceedings of the 11th International </a:t>
            </a:r>
            <a:r>
              <a:rPr lang="en-US" sz="2000" i="1" baseline="30000" dirty="0" smtClean="0"/>
              <a:t>Conference </a:t>
            </a:r>
            <a:r>
              <a:rPr lang="en-US" sz="2000" i="1" baseline="30000" dirty="0"/>
              <a:t>on Pattern Recognition</a:t>
            </a:r>
            <a:r>
              <a:rPr lang="en-US" sz="2000" baseline="30000" dirty="0"/>
              <a:t>, The Hague, The </a:t>
            </a:r>
            <a:r>
              <a:rPr lang="en-US" sz="2000" baseline="30000" dirty="0" smtClean="0"/>
              <a:t>Netherlands</a:t>
            </a:r>
            <a:r>
              <a:rPr lang="en-US" sz="2000" baseline="30000" dirty="0"/>
              <a:t>, August 30-September 3, pp. C:9-12, 1992.</a:t>
            </a:r>
            <a:endParaRPr lang="en-US" sz="2000" dirty="0"/>
          </a:p>
        </p:txBody>
      </p:sp>
      <p:sp>
        <p:nvSpPr>
          <p:cNvPr id="40" name="Text Placeholder 8"/>
          <p:cNvSpPr>
            <a:spLocks noGrp="1"/>
          </p:cNvSpPr>
          <p:nvPr>
            <p:ph type="body" sz="quarter" idx="27"/>
          </p:nvPr>
        </p:nvSpPr>
        <p:spPr>
          <a:xfrm>
            <a:off x="9087043" y="32960023"/>
            <a:ext cx="8476931" cy="579830"/>
          </a:xfrm>
        </p:spPr>
        <p:txBody>
          <a:bodyPr/>
          <a:lstStyle/>
          <a:p>
            <a:pPr>
              <a:spcBef>
                <a:spcPts val="750"/>
              </a:spcBef>
              <a:spcAft>
                <a:spcPts val="750"/>
              </a:spcAft>
            </a:pPr>
            <a:r>
              <a:rPr lang="en-US" dirty="0" smtClean="0"/>
              <a:t>Contact</a:t>
            </a:r>
            <a:endParaRPr lang="en-US" dirty="0"/>
          </a:p>
        </p:txBody>
      </p:sp>
      <p:sp>
        <p:nvSpPr>
          <p:cNvPr id="41" name="Text Placeholder 9"/>
          <p:cNvSpPr>
            <a:spLocks noGrp="1"/>
          </p:cNvSpPr>
          <p:nvPr>
            <p:ph type="body" sz="quarter" idx="28"/>
          </p:nvPr>
        </p:nvSpPr>
        <p:spPr>
          <a:xfrm>
            <a:off x="9126006" y="33519310"/>
            <a:ext cx="8480180" cy="1141799"/>
          </a:xfrm>
        </p:spPr>
        <p:txBody>
          <a:bodyPr/>
          <a:lstStyle/>
          <a:p>
            <a:pPr>
              <a:spcBef>
                <a:spcPts val="750"/>
              </a:spcBef>
              <a:spcAft>
                <a:spcPts val="750"/>
              </a:spcAft>
            </a:pPr>
            <a:r>
              <a:rPr lang="en-GB" dirty="0" smtClean="0"/>
              <a:t>Faculty </a:t>
            </a:r>
            <a:r>
              <a:rPr lang="en-GB" dirty="0"/>
              <a:t>of Science, New York University Abu Dhabi, </a:t>
            </a:r>
            <a:r>
              <a:rPr lang="en-GB" dirty="0" smtClean="0"/>
              <a:t>UAE. </a:t>
            </a:r>
          </a:p>
          <a:p>
            <a:pPr>
              <a:spcBef>
                <a:spcPts val="750"/>
              </a:spcBef>
              <a:spcAft>
                <a:spcPts val="750"/>
              </a:spcAft>
            </a:pPr>
            <a:r>
              <a:rPr lang="en-GB" dirty="0" smtClean="0"/>
              <a:t>E</a:t>
            </a:r>
            <a:r>
              <a:rPr lang="en-GB" dirty="0"/>
              <a:t>-mail Addresses: </a:t>
            </a:r>
            <a:r>
              <a:rPr lang="en-GB" dirty="0" smtClean="0"/>
              <a:t>{</a:t>
            </a:r>
            <a:r>
              <a:rPr lang="en-GB" dirty="0"/>
              <a:t>gt42</a:t>
            </a:r>
            <a:r>
              <a:rPr lang="en-GB" dirty="0" smtClean="0"/>
              <a:t>, nso214, qhv200}</a:t>
            </a:r>
            <a:r>
              <a:rPr lang="en-GB" dirty="0"/>
              <a:t>@</a:t>
            </a:r>
            <a:r>
              <a:rPr lang="en-GB" dirty="0" err="1"/>
              <a:t>nyu.edu</a:t>
            </a:r>
            <a:endParaRPr lang="en-US" dirty="0"/>
          </a:p>
        </p:txBody>
      </p:sp>
      <p:pic>
        <p:nvPicPr>
          <p:cNvPr id="16" name="Picture 15"/>
          <p:cNvPicPr>
            <a:picLocks noChangeAspect="1"/>
          </p:cNvPicPr>
          <p:nvPr/>
        </p:nvPicPr>
        <p:blipFill>
          <a:blip r:embed="rId8"/>
          <a:stretch>
            <a:fillRect/>
          </a:stretch>
        </p:blipFill>
        <p:spPr>
          <a:xfrm>
            <a:off x="2248653" y="26473653"/>
            <a:ext cx="508780" cy="508780"/>
          </a:xfrm>
          <a:prstGeom prst="rect">
            <a:avLst/>
          </a:prstGeom>
        </p:spPr>
      </p:pic>
      <p:pic>
        <p:nvPicPr>
          <p:cNvPr id="43" name="Picture 42"/>
          <p:cNvPicPr>
            <a:picLocks noChangeAspect="1"/>
          </p:cNvPicPr>
          <p:nvPr/>
        </p:nvPicPr>
        <p:blipFill>
          <a:blip r:embed="rId9"/>
          <a:stretch>
            <a:fillRect/>
          </a:stretch>
        </p:blipFill>
        <p:spPr>
          <a:xfrm>
            <a:off x="2672701" y="26485147"/>
            <a:ext cx="4413066" cy="420292"/>
          </a:xfrm>
          <a:prstGeom prst="rect">
            <a:avLst/>
          </a:prstGeom>
        </p:spPr>
      </p:pic>
      <p:sp>
        <p:nvSpPr>
          <p:cNvPr id="44" name="TextBox 43"/>
          <p:cNvSpPr txBox="1"/>
          <p:nvPr/>
        </p:nvSpPr>
        <p:spPr>
          <a:xfrm>
            <a:off x="9126006" y="4826539"/>
            <a:ext cx="8484424" cy="4978286"/>
          </a:xfrm>
          <a:prstGeom prst="rect">
            <a:avLst/>
          </a:prstGeom>
          <a:noFill/>
        </p:spPr>
        <p:txBody>
          <a:bodyPr wrap="square" rtlCol="0">
            <a:spAutoFit/>
          </a:bodyPr>
          <a:lstStyle/>
          <a:p>
            <a:pPr>
              <a:spcBef>
                <a:spcPts val="750"/>
              </a:spcBef>
              <a:spcAft>
                <a:spcPts val="750"/>
              </a:spcAft>
            </a:pPr>
            <a:r>
              <a:rPr lang="en-US" sz="2000" b="1" dirty="0" smtClean="0"/>
              <a:t>2</a:t>
            </a:r>
            <a:r>
              <a:rPr lang="en-US" sz="2000" b="1" dirty="0"/>
              <a:t>. </a:t>
            </a:r>
            <a:r>
              <a:rPr lang="en-US" sz="2000" b="1" dirty="0">
                <a:solidFill>
                  <a:srgbClr val="000000"/>
                </a:solidFill>
              </a:rPr>
              <a:t>Applying </a:t>
            </a:r>
            <a:r>
              <a:rPr lang="en-US" sz="2000" b="1" dirty="0" smtClean="0">
                <a:solidFill>
                  <a:srgbClr val="000000"/>
                </a:solidFill>
              </a:rPr>
              <a:t>the </a:t>
            </a:r>
            <a:r>
              <a:rPr lang="en-US" sz="2000" b="1" dirty="0" smtClean="0"/>
              <a:t>one</a:t>
            </a:r>
            <a:r>
              <a:rPr lang="en-US" sz="2000" b="1" dirty="0"/>
              <a:t>-dimensional algorithm to two-dimensional patterns:</a:t>
            </a:r>
          </a:p>
          <a:p>
            <a:pPr>
              <a:spcBef>
                <a:spcPts val="750"/>
              </a:spcBef>
              <a:spcAft>
                <a:spcPts val="750"/>
              </a:spcAft>
            </a:pPr>
            <a:r>
              <a:rPr lang="en-US" sz="2000" dirty="0"/>
              <a:t>The </a:t>
            </a:r>
            <a:r>
              <a:rPr lang="en-US" sz="2000" dirty="0">
                <a:solidFill>
                  <a:srgbClr val="000000"/>
                </a:solidFill>
              </a:rPr>
              <a:t>three </a:t>
            </a:r>
            <a:r>
              <a:rPr lang="en-US" sz="2000" dirty="0" smtClean="0">
                <a:solidFill>
                  <a:srgbClr val="000000"/>
                </a:solidFill>
              </a:rPr>
              <a:t>measurements </a:t>
            </a:r>
            <a:r>
              <a:rPr lang="en-US" sz="2000" dirty="0">
                <a:solidFill>
                  <a:srgbClr val="000000"/>
                </a:solidFill>
              </a:rPr>
              <a:t>of complexity </a:t>
            </a:r>
            <a:r>
              <a:rPr lang="en-US" sz="2000" dirty="0" smtClean="0">
                <a:solidFill>
                  <a:srgbClr val="000000"/>
                </a:solidFill>
              </a:rPr>
              <a:t>described in the introduction had been </a:t>
            </a:r>
            <a:r>
              <a:rPr lang="en-US" sz="2000" dirty="0" smtClean="0"/>
              <a:t>previously </a:t>
            </a:r>
            <a:r>
              <a:rPr lang="en-US" sz="2000" dirty="0"/>
              <a:t>applied </a:t>
            </a:r>
            <a:r>
              <a:rPr lang="en-US" sz="2000" dirty="0" smtClean="0"/>
              <a:t>to one</a:t>
            </a:r>
            <a:r>
              <a:rPr lang="en-US" sz="2000" dirty="0"/>
              <a:t>-dimensional patterns</a:t>
            </a:r>
            <a:r>
              <a:rPr lang="en-US" sz="2000" dirty="0">
                <a:solidFill>
                  <a:srgbClr val="FF0000"/>
                </a:solidFill>
              </a:rPr>
              <a:t>. </a:t>
            </a:r>
            <a:r>
              <a:rPr lang="en-US" sz="2000" dirty="0">
                <a:solidFill>
                  <a:srgbClr val="000000"/>
                </a:solidFill>
              </a:rPr>
              <a:t>To apply them to </a:t>
            </a:r>
            <a:r>
              <a:rPr lang="en-US" sz="2000" dirty="0" smtClean="0">
                <a:solidFill>
                  <a:srgbClr val="000000"/>
                </a:solidFill>
              </a:rPr>
              <a:t>the </a:t>
            </a:r>
            <a:r>
              <a:rPr lang="en-US" sz="2000" dirty="0" smtClean="0">
                <a:solidFill>
                  <a:srgbClr val="FF0000"/>
                </a:solidFill>
              </a:rPr>
              <a:t>two</a:t>
            </a:r>
            <a:r>
              <a:rPr lang="en-US" sz="2000" dirty="0">
                <a:solidFill>
                  <a:srgbClr val="FF0000"/>
                </a:solidFill>
              </a:rPr>
              <a:t>-</a:t>
            </a:r>
            <a:r>
              <a:rPr lang="en-US" sz="2000" dirty="0" smtClean="0">
                <a:solidFill>
                  <a:srgbClr val="FF0000"/>
                </a:solidFill>
              </a:rPr>
              <a:t>dimensional data, </a:t>
            </a:r>
            <a:r>
              <a:rPr lang="en-US" sz="2000" dirty="0">
                <a:solidFill>
                  <a:srgbClr val="000000"/>
                </a:solidFill>
              </a:rPr>
              <a:t>each </a:t>
            </a:r>
            <a:r>
              <a:rPr lang="en-US" sz="2000" dirty="0" smtClean="0">
                <a:solidFill>
                  <a:srgbClr val="000000"/>
                </a:solidFill>
              </a:rPr>
              <a:t>complexity measure was calculated </a:t>
            </a:r>
            <a:r>
              <a:rPr lang="en-US" sz="2000" dirty="0">
                <a:solidFill>
                  <a:srgbClr val="000000"/>
                </a:solidFill>
              </a:rPr>
              <a:t>for </a:t>
            </a:r>
            <a:r>
              <a:rPr lang="en-US" sz="2000" dirty="0">
                <a:solidFill>
                  <a:srgbClr val="FF0000"/>
                </a:solidFill>
              </a:rPr>
              <a:t>each row, column, positive-slope diagonal and negative-slope diagonal of the pixels </a:t>
            </a:r>
            <a:r>
              <a:rPr lang="en-US" sz="2000" dirty="0" smtClean="0">
                <a:solidFill>
                  <a:srgbClr val="FF0000"/>
                </a:solidFill>
              </a:rPr>
              <a:t>present in the </a:t>
            </a:r>
            <a:r>
              <a:rPr lang="en-US" sz="2000" dirty="0">
                <a:solidFill>
                  <a:srgbClr val="FF0000"/>
                </a:solidFill>
              </a:rPr>
              <a:t>pattern.</a:t>
            </a:r>
            <a:r>
              <a:rPr lang="en-US" sz="2000" dirty="0"/>
              <a:t> The resulting individual </a:t>
            </a:r>
            <a:r>
              <a:rPr lang="en-US" sz="2000" dirty="0">
                <a:solidFill>
                  <a:srgbClr val="000000"/>
                </a:solidFill>
              </a:rPr>
              <a:t>values </a:t>
            </a:r>
            <a:r>
              <a:rPr lang="en-US" sz="2000" dirty="0" smtClean="0">
                <a:solidFill>
                  <a:srgbClr val="000000"/>
                </a:solidFill>
              </a:rPr>
              <a:t>were then summed to </a:t>
            </a:r>
            <a:r>
              <a:rPr lang="en-US" sz="2000" dirty="0">
                <a:solidFill>
                  <a:srgbClr val="000000"/>
                </a:solidFill>
              </a:rPr>
              <a:t>obtain measures for the </a:t>
            </a:r>
            <a:r>
              <a:rPr lang="en-US" sz="2000" dirty="0" smtClean="0">
                <a:solidFill>
                  <a:srgbClr val="000000"/>
                </a:solidFill>
              </a:rPr>
              <a:t>seven </a:t>
            </a:r>
            <a:r>
              <a:rPr lang="en-US" sz="2000" dirty="0">
                <a:solidFill>
                  <a:srgbClr val="000000"/>
                </a:solidFill>
              </a:rPr>
              <a:t>symmetry operations </a:t>
            </a:r>
            <a:r>
              <a:rPr lang="en-US" sz="2000" dirty="0" smtClean="0"/>
              <a:t>listed above.</a:t>
            </a:r>
          </a:p>
          <a:p>
            <a:pPr>
              <a:spcBef>
                <a:spcPts val="750"/>
              </a:spcBef>
              <a:spcAft>
                <a:spcPts val="750"/>
              </a:spcAft>
            </a:pPr>
            <a:r>
              <a:rPr lang="en-US" sz="2000" dirty="0" smtClean="0"/>
              <a:t>Regarding </a:t>
            </a:r>
            <a:r>
              <a:rPr lang="en-US" sz="2000" dirty="0"/>
              <a:t>the computation of the </a:t>
            </a:r>
            <a:r>
              <a:rPr lang="en-US" sz="2000" dirty="0" err="1"/>
              <a:t>Papentin</a:t>
            </a:r>
            <a:r>
              <a:rPr lang="en-US" sz="2000" dirty="0"/>
              <a:t> L</a:t>
            </a:r>
            <a:r>
              <a:rPr lang="en-US" sz="2000" baseline="-25000" dirty="0"/>
              <a:t>1</a:t>
            </a:r>
            <a:r>
              <a:rPr lang="en-US" sz="2000" dirty="0"/>
              <a:t> complexity, the description lengths were calculated such that the one-dimensional sequences examined were orthogonal to the </a:t>
            </a:r>
            <a:r>
              <a:rPr lang="en-US" sz="2000" dirty="0">
                <a:solidFill>
                  <a:srgbClr val="000000"/>
                </a:solidFill>
              </a:rPr>
              <a:t>axes of mirror symmetries. For example, for the Vertical Mirror symmetry, the sub-symmetries were calculated horizontally along the rows of the pattern, and so were the </a:t>
            </a:r>
            <a:r>
              <a:rPr lang="en-US" sz="2000" dirty="0" err="1">
                <a:solidFill>
                  <a:srgbClr val="000000"/>
                </a:solidFill>
              </a:rPr>
              <a:t>Papentin</a:t>
            </a:r>
            <a:r>
              <a:rPr lang="en-US" sz="2000" dirty="0">
                <a:solidFill>
                  <a:srgbClr val="000000"/>
                </a:solidFill>
              </a:rPr>
              <a:t> complexities, making it more convenient to compare </a:t>
            </a:r>
            <a:r>
              <a:rPr lang="en-US" sz="2000" dirty="0" smtClean="0">
                <a:solidFill>
                  <a:srgbClr val="000000"/>
                </a:solidFill>
              </a:rPr>
              <a:t>the compression results with those of symmetry</a:t>
            </a:r>
            <a:r>
              <a:rPr lang="en-US" sz="2000" dirty="0"/>
              <a:t>. </a:t>
            </a:r>
          </a:p>
          <a:p>
            <a:pPr>
              <a:spcBef>
                <a:spcPts val="750"/>
              </a:spcBef>
              <a:spcAft>
                <a:spcPts val="750"/>
              </a:spcAft>
            </a:pPr>
            <a:endParaRPr lang="en-US" sz="2000" dirty="0"/>
          </a:p>
        </p:txBody>
      </p:sp>
      <p:sp>
        <p:nvSpPr>
          <p:cNvPr id="6" name="TextBox 5"/>
          <p:cNvSpPr txBox="1"/>
          <p:nvPr/>
        </p:nvSpPr>
        <p:spPr>
          <a:xfrm>
            <a:off x="18244521" y="624899"/>
            <a:ext cx="184666" cy="1061829"/>
          </a:xfrm>
          <a:prstGeom prst="rect">
            <a:avLst/>
          </a:prstGeom>
          <a:noFill/>
        </p:spPr>
        <p:txBody>
          <a:bodyPr wrap="none" rtlCol="0">
            <a:spAutoFit/>
          </a:bodyPr>
          <a:lstStyle/>
          <a:p>
            <a:endParaRPr lang="en-US" dirty="0"/>
          </a:p>
        </p:txBody>
      </p:sp>
      <p:sp>
        <p:nvSpPr>
          <p:cNvPr id="11" name="TextBox 10"/>
          <p:cNvSpPr txBox="1"/>
          <p:nvPr/>
        </p:nvSpPr>
        <p:spPr>
          <a:xfrm>
            <a:off x="21026558" y="705531"/>
            <a:ext cx="184666" cy="1061829"/>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602284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PosterPresentations.com-100CMx200CM">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PosterPresentations.com-100CMx200CM</Template>
  <TotalTime>718</TotalTime>
  <Words>2012</Words>
  <Application>Microsoft Macintosh PowerPoint</Application>
  <PresentationFormat>Custom</PresentationFormat>
  <Paragraphs>82</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PosterPresentations.com-100CMx200CM</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PosterPresentations.com - 510.649.3001</dc:creator>
  <dc:description>This template is the property of PosterPresentations.com. Call us if you need help with this poster template._x000d_
1-866-649-3004           _x000d_
 (c)PosterPresentations.com</dc:description>
  <cp:lastModifiedBy>Machine Learning</cp:lastModifiedBy>
  <cp:revision>64</cp:revision>
  <dcterms:created xsi:type="dcterms:W3CDTF">2011-04-21T17:30:39Z</dcterms:created>
  <dcterms:modified xsi:type="dcterms:W3CDTF">2015-04-29T16:05:54Z</dcterms:modified>
</cp:coreProperties>
</file>

<file path=docProps/thumbnail.jpeg>
</file>